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303" r:id="rId3"/>
    <p:sldId id="296" r:id="rId4"/>
    <p:sldId id="292" r:id="rId5"/>
    <p:sldId id="258" r:id="rId6"/>
    <p:sldId id="276" r:id="rId7"/>
    <p:sldId id="275" r:id="rId8"/>
    <p:sldId id="281" r:id="rId9"/>
    <p:sldId id="282" r:id="rId10"/>
    <p:sldId id="283" r:id="rId11"/>
    <p:sldId id="284" r:id="rId12"/>
    <p:sldId id="285" r:id="rId13"/>
    <p:sldId id="286" r:id="rId14"/>
    <p:sldId id="287" r:id="rId15"/>
    <p:sldId id="288" r:id="rId16"/>
    <p:sldId id="293" r:id="rId17"/>
    <p:sldId id="280" r:id="rId18"/>
    <p:sldId id="289" r:id="rId19"/>
    <p:sldId id="277" r:id="rId20"/>
    <p:sldId id="300" r:id="rId21"/>
    <p:sldId id="301" r:id="rId22"/>
    <p:sldId id="302" r:id="rId23"/>
    <p:sldId id="278" r:id="rId24"/>
    <p:sldId id="279" r:id="rId25"/>
    <p:sldId id="294" r:id="rId26"/>
    <p:sldId id="257" r:id="rId27"/>
    <p:sldId id="259" r:id="rId28"/>
    <p:sldId id="261" r:id="rId29"/>
    <p:sldId id="260" r:id="rId30"/>
    <p:sldId id="262" r:id="rId31"/>
    <p:sldId id="263" r:id="rId32"/>
    <p:sldId id="264" r:id="rId33"/>
    <p:sldId id="265" r:id="rId34"/>
    <p:sldId id="274" r:id="rId35"/>
    <p:sldId id="295" r:id="rId36"/>
    <p:sldId id="299" r:id="rId37"/>
    <p:sldId id="290" r:id="rId38"/>
    <p:sldId id="297" r:id="rId39"/>
    <p:sldId id="29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436" autoAdjust="0"/>
  </p:normalViewPr>
  <p:slideViewPr>
    <p:cSldViewPr snapToGrid="0">
      <p:cViewPr varScale="1">
        <p:scale>
          <a:sx n="75" d="100"/>
          <a:sy n="75" d="100"/>
        </p:scale>
        <p:origin x="97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BF5376-E570-468D-87AC-558537BB5DBF}"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0E26EBB7-C68C-4A2A-A175-1CDFB5ADE51C}">
      <dgm:prSet phldrT="[Text]"/>
      <dgm:spPr/>
      <dgm:t>
        <a:bodyPr/>
        <a:lstStyle/>
        <a:p>
          <a:r>
            <a:rPr lang="ro-RO" dirty="0"/>
            <a:t>Artificial Intelligence</a:t>
          </a:r>
          <a:endParaRPr lang="en-US" dirty="0"/>
        </a:p>
      </dgm:t>
    </dgm:pt>
    <dgm:pt modelId="{AFB85EC7-5D09-4AC2-91E8-3B46F5E5959A}" type="parTrans" cxnId="{B608D5C8-4A08-428D-9C45-F51187836868}">
      <dgm:prSet/>
      <dgm:spPr/>
      <dgm:t>
        <a:bodyPr/>
        <a:lstStyle/>
        <a:p>
          <a:endParaRPr lang="en-US"/>
        </a:p>
      </dgm:t>
    </dgm:pt>
    <dgm:pt modelId="{C8F01161-FF13-453A-BA69-F181B845BCB5}" type="sibTrans" cxnId="{B608D5C8-4A08-428D-9C45-F51187836868}">
      <dgm:prSet/>
      <dgm:spPr/>
      <dgm:t>
        <a:bodyPr/>
        <a:lstStyle/>
        <a:p>
          <a:endParaRPr lang="en-US"/>
        </a:p>
      </dgm:t>
    </dgm:pt>
    <dgm:pt modelId="{C3D592DF-15D2-4313-83E4-667F2253CB7A}">
      <dgm:prSet phldrT="[Text]"/>
      <dgm:spPr/>
      <dgm:t>
        <a:bodyPr/>
        <a:lstStyle/>
        <a:p>
          <a:r>
            <a:rPr lang="ro-RO" dirty="0"/>
            <a:t>Machine Learning</a:t>
          </a:r>
          <a:endParaRPr lang="en-US" dirty="0"/>
        </a:p>
      </dgm:t>
    </dgm:pt>
    <dgm:pt modelId="{BD017EF6-6EC3-407F-BF8B-BAEBF322FB72}" type="parTrans" cxnId="{A3B9B758-338B-4B74-9B00-6BB11BF5F8BA}">
      <dgm:prSet/>
      <dgm:spPr/>
      <dgm:t>
        <a:bodyPr/>
        <a:lstStyle/>
        <a:p>
          <a:endParaRPr lang="en-US"/>
        </a:p>
      </dgm:t>
    </dgm:pt>
    <dgm:pt modelId="{5CC35DCF-95B4-4302-9CF5-03F4987EEE4C}" type="sibTrans" cxnId="{A3B9B758-338B-4B74-9B00-6BB11BF5F8BA}">
      <dgm:prSet/>
      <dgm:spPr/>
      <dgm:t>
        <a:bodyPr/>
        <a:lstStyle/>
        <a:p>
          <a:endParaRPr lang="en-US"/>
        </a:p>
      </dgm:t>
    </dgm:pt>
    <dgm:pt modelId="{FC5C6E37-6489-4A36-A2A6-9D3F47890A5D}">
      <dgm:prSet phldrT="[Text]"/>
      <dgm:spPr/>
      <dgm:t>
        <a:bodyPr/>
        <a:lstStyle/>
        <a:p>
          <a:r>
            <a:rPr lang="ro-RO" dirty="0"/>
            <a:t>Deep Lea</a:t>
          </a:r>
          <a:r>
            <a:rPr lang="en-US" dirty="0"/>
            <a:t>r</a:t>
          </a:r>
          <a:r>
            <a:rPr lang="ro-RO" dirty="0" err="1"/>
            <a:t>ning</a:t>
          </a:r>
          <a:endParaRPr lang="en-US" dirty="0"/>
        </a:p>
      </dgm:t>
    </dgm:pt>
    <dgm:pt modelId="{F5AA03A1-49FC-4EA1-B33C-A44C3F3E44DC}" type="parTrans" cxnId="{F856BF65-C196-458A-9F7F-FCCCA69CE67E}">
      <dgm:prSet/>
      <dgm:spPr/>
      <dgm:t>
        <a:bodyPr/>
        <a:lstStyle/>
        <a:p>
          <a:endParaRPr lang="en-US"/>
        </a:p>
      </dgm:t>
    </dgm:pt>
    <dgm:pt modelId="{63CB6A45-4C78-440B-8C03-CE87C18A7FE2}" type="sibTrans" cxnId="{F856BF65-C196-458A-9F7F-FCCCA69CE67E}">
      <dgm:prSet/>
      <dgm:spPr/>
      <dgm:t>
        <a:bodyPr/>
        <a:lstStyle/>
        <a:p>
          <a:endParaRPr lang="en-US"/>
        </a:p>
      </dgm:t>
    </dgm:pt>
    <dgm:pt modelId="{A9B3503F-9564-4464-B4E1-42131B079018}" type="pres">
      <dgm:prSet presAssocID="{D9BF5376-E570-468D-87AC-558537BB5DBF}" presName="Name0" presStyleCnt="0">
        <dgm:presLayoutVars>
          <dgm:chMax val="7"/>
          <dgm:resizeHandles val="exact"/>
        </dgm:presLayoutVars>
      </dgm:prSet>
      <dgm:spPr/>
    </dgm:pt>
    <dgm:pt modelId="{F2B07ADB-AE37-494B-A350-0921DD601BFD}" type="pres">
      <dgm:prSet presAssocID="{D9BF5376-E570-468D-87AC-558537BB5DBF}" presName="comp1" presStyleCnt="0"/>
      <dgm:spPr/>
    </dgm:pt>
    <dgm:pt modelId="{D097D647-B062-4DED-A150-4F3648CE8FFC}" type="pres">
      <dgm:prSet presAssocID="{D9BF5376-E570-468D-87AC-558537BB5DBF}" presName="circle1" presStyleLbl="node1" presStyleIdx="0" presStyleCnt="3"/>
      <dgm:spPr/>
    </dgm:pt>
    <dgm:pt modelId="{B7E9A78D-A472-49FF-AC74-D28B71988586}" type="pres">
      <dgm:prSet presAssocID="{D9BF5376-E570-468D-87AC-558537BB5DBF}" presName="c1text" presStyleLbl="node1" presStyleIdx="0" presStyleCnt="3">
        <dgm:presLayoutVars>
          <dgm:bulletEnabled val="1"/>
        </dgm:presLayoutVars>
      </dgm:prSet>
      <dgm:spPr/>
    </dgm:pt>
    <dgm:pt modelId="{986ABE8F-9C9A-4201-808A-0F42050CCF95}" type="pres">
      <dgm:prSet presAssocID="{D9BF5376-E570-468D-87AC-558537BB5DBF}" presName="comp2" presStyleCnt="0"/>
      <dgm:spPr/>
    </dgm:pt>
    <dgm:pt modelId="{11E186C6-1012-4650-A037-1B4326322170}" type="pres">
      <dgm:prSet presAssocID="{D9BF5376-E570-468D-87AC-558537BB5DBF}" presName="circle2" presStyleLbl="node1" presStyleIdx="1" presStyleCnt="3"/>
      <dgm:spPr/>
    </dgm:pt>
    <dgm:pt modelId="{8E6C1C3D-251B-44F5-80F9-405638619AE1}" type="pres">
      <dgm:prSet presAssocID="{D9BF5376-E570-468D-87AC-558537BB5DBF}" presName="c2text" presStyleLbl="node1" presStyleIdx="1" presStyleCnt="3">
        <dgm:presLayoutVars>
          <dgm:bulletEnabled val="1"/>
        </dgm:presLayoutVars>
      </dgm:prSet>
      <dgm:spPr/>
    </dgm:pt>
    <dgm:pt modelId="{906861CD-8E54-4650-9186-CF10658109ED}" type="pres">
      <dgm:prSet presAssocID="{D9BF5376-E570-468D-87AC-558537BB5DBF}" presName="comp3" presStyleCnt="0"/>
      <dgm:spPr/>
    </dgm:pt>
    <dgm:pt modelId="{FEFE21C3-9B49-4A3A-AA53-DEBB71E7C6EF}" type="pres">
      <dgm:prSet presAssocID="{D9BF5376-E570-468D-87AC-558537BB5DBF}" presName="circle3" presStyleLbl="node1" presStyleIdx="2" presStyleCnt="3" custLinFactNeighborX="-1406" custLinFactNeighborY="0"/>
      <dgm:spPr/>
    </dgm:pt>
    <dgm:pt modelId="{DC691EAA-395E-4846-B9E8-AD5AC5356557}" type="pres">
      <dgm:prSet presAssocID="{D9BF5376-E570-468D-87AC-558537BB5DBF}" presName="c3text" presStyleLbl="node1" presStyleIdx="2" presStyleCnt="3">
        <dgm:presLayoutVars>
          <dgm:bulletEnabled val="1"/>
        </dgm:presLayoutVars>
      </dgm:prSet>
      <dgm:spPr/>
    </dgm:pt>
  </dgm:ptLst>
  <dgm:cxnLst>
    <dgm:cxn modelId="{ECF99505-16FC-4ACB-A797-15492C6E2D71}" type="presOf" srcId="{C3D592DF-15D2-4313-83E4-667F2253CB7A}" destId="{11E186C6-1012-4650-A037-1B4326322170}" srcOrd="0" destOrd="0" presId="urn:microsoft.com/office/officeart/2005/8/layout/venn2"/>
    <dgm:cxn modelId="{23F03A19-DDD5-4E1E-9783-0F1C7876D476}" type="presOf" srcId="{FC5C6E37-6489-4A36-A2A6-9D3F47890A5D}" destId="{FEFE21C3-9B49-4A3A-AA53-DEBB71E7C6EF}" srcOrd="0" destOrd="0" presId="urn:microsoft.com/office/officeart/2005/8/layout/venn2"/>
    <dgm:cxn modelId="{D58F7C3A-E0DB-422B-B8A6-9AA69D7FDA6D}" type="presOf" srcId="{0E26EBB7-C68C-4A2A-A175-1CDFB5ADE51C}" destId="{B7E9A78D-A472-49FF-AC74-D28B71988586}" srcOrd="1" destOrd="0" presId="urn:microsoft.com/office/officeart/2005/8/layout/venn2"/>
    <dgm:cxn modelId="{7615D75B-96ED-40FC-92FC-22147F92B25E}" type="presOf" srcId="{FC5C6E37-6489-4A36-A2A6-9D3F47890A5D}" destId="{DC691EAA-395E-4846-B9E8-AD5AC5356557}" srcOrd="1" destOrd="0" presId="urn:microsoft.com/office/officeart/2005/8/layout/venn2"/>
    <dgm:cxn modelId="{F856BF65-C196-458A-9F7F-FCCCA69CE67E}" srcId="{D9BF5376-E570-468D-87AC-558537BB5DBF}" destId="{FC5C6E37-6489-4A36-A2A6-9D3F47890A5D}" srcOrd="2" destOrd="0" parTransId="{F5AA03A1-49FC-4EA1-B33C-A44C3F3E44DC}" sibTransId="{63CB6A45-4C78-440B-8C03-CE87C18A7FE2}"/>
    <dgm:cxn modelId="{980D956C-5B88-40BA-B9CB-108B0F347F95}" type="presOf" srcId="{0E26EBB7-C68C-4A2A-A175-1CDFB5ADE51C}" destId="{D097D647-B062-4DED-A150-4F3648CE8FFC}" srcOrd="0" destOrd="0" presId="urn:microsoft.com/office/officeart/2005/8/layout/venn2"/>
    <dgm:cxn modelId="{5D646872-6775-4A25-8DA6-25291822AF3B}" type="presOf" srcId="{D9BF5376-E570-468D-87AC-558537BB5DBF}" destId="{A9B3503F-9564-4464-B4E1-42131B079018}" srcOrd="0" destOrd="0" presId="urn:microsoft.com/office/officeart/2005/8/layout/venn2"/>
    <dgm:cxn modelId="{A3B9B758-338B-4B74-9B00-6BB11BF5F8BA}" srcId="{D9BF5376-E570-468D-87AC-558537BB5DBF}" destId="{C3D592DF-15D2-4313-83E4-667F2253CB7A}" srcOrd="1" destOrd="0" parTransId="{BD017EF6-6EC3-407F-BF8B-BAEBF322FB72}" sibTransId="{5CC35DCF-95B4-4302-9CF5-03F4987EEE4C}"/>
    <dgm:cxn modelId="{2EC37894-6167-4F3C-A2F5-1025658471E0}" type="presOf" srcId="{C3D592DF-15D2-4313-83E4-667F2253CB7A}" destId="{8E6C1C3D-251B-44F5-80F9-405638619AE1}" srcOrd="1" destOrd="0" presId="urn:microsoft.com/office/officeart/2005/8/layout/venn2"/>
    <dgm:cxn modelId="{B608D5C8-4A08-428D-9C45-F51187836868}" srcId="{D9BF5376-E570-468D-87AC-558537BB5DBF}" destId="{0E26EBB7-C68C-4A2A-A175-1CDFB5ADE51C}" srcOrd="0" destOrd="0" parTransId="{AFB85EC7-5D09-4AC2-91E8-3B46F5E5959A}" sibTransId="{C8F01161-FF13-453A-BA69-F181B845BCB5}"/>
    <dgm:cxn modelId="{1BA64286-3CAC-4F3F-9B87-28FEB1016E13}" type="presParOf" srcId="{A9B3503F-9564-4464-B4E1-42131B079018}" destId="{F2B07ADB-AE37-494B-A350-0921DD601BFD}" srcOrd="0" destOrd="0" presId="urn:microsoft.com/office/officeart/2005/8/layout/venn2"/>
    <dgm:cxn modelId="{47FAA1C9-138C-436D-985C-30E8934C1302}" type="presParOf" srcId="{F2B07ADB-AE37-494B-A350-0921DD601BFD}" destId="{D097D647-B062-4DED-A150-4F3648CE8FFC}" srcOrd="0" destOrd="0" presId="urn:microsoft.com/office/officeart/2005/8/layout/venn2"/>
    <dgm:cxn modelId="{83DAEA5A-B1EC-4D34-9BC9-B692C47722D5}" type="presParOf" srcId="{F2B07ADB-AE37-494B-A350-0921DD601BFD}" destId="{B7E9A78D-A472-49FF-AC74-D28B71988586}" srcOrd="1" destOrd="0" presId="urn:microsoft.com/office/officeart/2005/8/layout/venn2"/>
    <dgm:cxn modelId="{55861F9D-0EBC-40CC-9863-C5F3B0992841}" type="presParOf" srcId="{A9B3503F-9564-4464-B4E1-42131B079018}" destId="{986ABE8F-9C9A-4201-808A-0F42050CCF95}" srcOrd="1" destOrd="0" presId="urn:microsoft.com/office/officeart/2005/8/layout/venn2"/>
    <dgm:cxn modelId="{2FAD90D4-4E68-4252-AF2F-FBDE4AB1FF51}" type="presParOf" srcId="{986ABE8F-9C9A-4201-808A-0F42050CCF95}" destId="{11E186C6-1012-4650-A037-1B4326322170}" srcOrd="0" destOrd="0" presId="urn:microsoft.com/office/officeart/2005/8/layout/venn2"/>
    <dgm:cxn modelId="{A513AB78-4921-4D2E-A1E2-BBE655E0D208}" type="presParOf" srcId="{986ABE8F-9C9A-4201-808A-0F42050CCF95}" destId="{8E6C1C3D-251B-44F5-80F9-405638619AE1}" srcOrd="1" destOrd="0" presId="urn:microsoft.com/office/officeart/2005/8/layout/venn2"/>
    <dgm:cxn modelId="{1ECB9CCE-517B-434B-9AEC-437E26509544}" type="presParOf" srcId="{A9B3503F-9564-4464-B4E1-42131B079018}" destId="{906861CD-8E54-4650-9186-CF10658109ED}" srcOrd="2" destOrd="0" presId="urn:microsoft.com/office/officeart/2005/8/layout/venn2"/>
    <dgm:cxn modelId="{38252F1D-6476-4B56-80C6-AD376ECF0A71}" type="presParOf" srcId="{906861CD-8E54-4650-9186-CF10658109ED}" destId="{FEFE21C3-9B49-4A3A-AA53-DEBB71E7C6EF}" srcOrd="0" destOrd="0" presId="urn:microsoft.com/office/officeart/2005/8/layout/venn2"/>
    <dgm:cxn modelId="{CE7D6D89-FC70-4F46-816B-5CEE1D2734B1}" type="presParOf" srcId="{906861CD-8E54-4650-9186-CF10658109ED}" destId="{DC691EAA-395E-4846-B9E8-AD5AC5356557}"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97D647-B062-4DED-A150-4F3648CE8FFC}">
      <dsp:nvSpPr>
        <dsp:cNvPr id="0" name=""/>
        <dsp:cNvSpPr/>
      </dsp:nvSpPr>
      <dsp:spPr>
        <a:xfrm>
          <a:off x="1354666" y="0"/>
          <a:ext cx="5418667" cy="541866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ro-RO" sz="1800" kern="1200" dirty="0"/>
            <a:t>Artificial Intelligence</a:t>
          </a:r>
          <a:endParaRPr lang="en-US" sz="1800" kern="1200" dirty="0"/>
        </a:p>
      </dsp:txBody>
      <dsp:txXfrm>
        <a:off x="3117087" y="270933"/>
        <a:ext cx="1893824" cy="812800"/>
      </dsp:txXfrm>
    </dsp:sp>
    <dsp:sp modelId="{11E186C6-1012-4650-A037-1B4326322170}">
      <dsp:nvSpPr>
        <dsp:cNvPr id="0" name=""/>
        <dsp:cNvSpPr/>
      </dsp:nvSpPr>
      <dsp:spPr>
        <a:xfrm>
          <a:off x="2031999" y="1354666"/>
          <a:ext cx="4064000" cy="4064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ro-RO" sz="1800" kern="1200" dirty="0"/>
            <a:t>Machine Learning</a:t>
          </a:r>
          <a:endParaRPr lang="en-US" sz="1800" kern="1200" dirty="0"/>
        </a:p>
      </dsp:txBody>
      <dsp:txXfrm>
        <a:off x="3117087" y="1608666"/>
        <a:ext cx="1893824" cy="762000"/>
      </dsp:txXfrm>
    </dsp:sp>
    <dsp:sp modelId="{FEFE21C3-9B49-4A3A-AA53-DEBB71E7C6EF}">
      <dsp:nvSpPr>
        <dsp:cNvPr id="0" name=""/>
        <dsp:cNvSpPr/>
      </dsp:nvSpPr>
      <dsp:spPr>
        <a:xfrm>
          <a:off x="2671240" y="2709333"/>
          <a:ext cx="2709333" cy="27093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ro-RO" sz="1800" kern="1200" dirty="0"/>
            <a:t>Deep Lea</a:t>
          </a:r>
          <a:r>
            <a:rPr lang="en-US" sz="1800" kern="1200" dirty="0"/>
            <a:t>r</a:t>
          </a:r>
          <a:r>
            <a:rPr lang="ro-RO" sz="1800" kern="1200" dirty="0" err="1"/>
            <a:t>ning</a:t>
          </a:r>
          <a:endParaRPr lang="en-US" sz="1800" kern="1200" dirty="0"/>
        </a:p>
      </dsp:txBody>
      <dsp:txXfrm>
        <a:off x="3068012" y="3386666"/>
        <a:ext cx="1915788" cy="1354666"/>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6:15:19.511"/>
    </inkml:context>
    <inkml:brush xml:id="br0">
      <inkml:brushProperty name="width" value="0.05" units="cm"/>
      <inkml:brushProperty name="height" value="0.05" units="cm"/>
      <inkml:brushProperty name="color" value="#E71224"/>
    </inkml:brush>
  </inkml:definitions>
  <inkml:trace contextRef="#ctx0" brushRef="#br0">1723 116 24575,'0'-1'0,"-1"0"0,1 0 0,-1 0 0,1 0 0,-1 1 0,1-1 0,-1 0 0,1 0 0,-1 0 0,0 1 0,0-1 0,1 0 0,-1 1 0,0-1 0,0 1 0,0-1 0,1 1 0,-1-1 0,0 1 0,0-1 0,0 1 0,0 0 0,0 0 0,0-1 0,-2 1 0,-29-5 0,28 4 0,-168-7 0,112 8 0,-67-10 0,90 5 0,-8 0 0,1-3 0,-44-13 0,52 11 0,-2 1 0,1 2 0,-67-4 0,-116 11 0,109 2 0,-32 5 0,121-4 0,0 0 0,0 2 0,0 0 0,-29 12 0,38-11 0,-1 1 0,1 1 0,1 0 0,-1 1 0,1 0 0,1 1 0,-20 20 0,1 6 0,-31 47 0,53-71 0,1 1 0,1-1 0,0 1 0,0 0 0,2 1 0,-7 24 0,9-28 0,0 0 0,1 0 0,0 1 0,1-1 0,0 0 0,0 1 0,1-1 0,0 0 0,1 0 0,3 11 0,-3-17 0,0 1 0,1 0 0,-1-1 0,1 1 0,0-1 0,0 0 0,0 0 0,1 0 0,0 0 0,6 4 0,46 30 0,-32-23 0,7 3 0,0-1 0,1-1 0,34 11 0,102 26 0,-129-42 0,22 8 0,-30-8 0,-1-2 0,59 10 0,19-12 0,133-8 0,-90-2 0,634 3 0,-721-3 0,100-18 0,-67 7 0,-79 12 0,0-1 0,-1-1 0,0 0 0,0-2 0,0 1 0,-1-2 0,1 0 0,27-18 0,-34 17 0,0 1 0,-1-1 0,0-1 0,0 1 0,-1-1 0,0-1 0,-1 0 0,0 0 0,-1 0 0,0-1 0,0 0 0,-1 0 0,6-22 0,-9 26 0,0 1 0,-1-1 0,0 0 0,0 0 0,0 0 0,-1 0 0,0 1 0,-1-1 0,0 0 0,0 0 0,0 0 0,-1 0 0,0 1 0,0-1 0,0 1 0,-1 0 0,0-1 0,0 1 0,-1 0 0,0 1 0,0-1 0,0 1 0,-1-1 0,-7-5 0,1-1 0,0-1 0,0 0 0,-2 1 0,1 1 0,-1 0 0,-1 1 0,1 0 0,-30-15 0,1 7 0,-62-38 0,84 45 0,-1 0 0,0 2 0,0 0 0,-1 2 0,0 0 0,-24-4 0,-141-13 0,-107 20 0,190 5 0,93-1-227,0 0-1,0-1 1,0 0-1,1-1 1,-16-4-1,-4-6-6598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8DFFED-7D85-422A-A39F-389600CA2887}" type="datetimeFigureOut">
              <a:rPr lang="en-US" smtClean="0"/>
              <a:t>30-Apr-25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7D465-0C44-497E-AE04-6B07DF509F18}" type="slidenum">
              <a:rPr lang="en-US" smtClean="0"/>
              <a:t>‹#›</a:t>
            </a:fld>
            <a:endParaRPr lang="en-US"/>
          </a:p>
        </p:txBody>
      </p:sp>
    </p:spTree>
    <p:extLst>
      <p:ext uri="{BB962C8B-B14F-4D97-AF65-F5344CB8AC3E}">
        <p14:creationId xmlns:p14="http://schemas.microsoft.com/office/powerpoint/2010/main" val="3031583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 </a:t>
            </a:r>
            <a:endParaRPr lang="en-US" dirty="0"/>
          </a:p>
        </p:txBody>
      </p:sp>
      <p:sp>
        <p:nvSpPr>
          <p:cNvPr id="4" name="Slide Number Placeholder 3"/>
          <p:cNvSpPr>
            <a:spLocks noGrp="1"/>
          </p:cNvSpPr>
          <p:nvPr>
            <p:ph type="sldNum" sz="quarter" idx="10"/>
          </p:nvPr>
        </p:nvSpPr>
        <p:spPr/>
        <p:txBody>
          <a:bodyPr/>
          <a:lstStyle/>
          <a:p>
            <a:fld id="{B697D465-0C44-497E-AE04-6B07DF509F18}" type="slidenum">
              <a:rPr lang="en-US" smtClean="0"/>
              <a:t>1</a:t>
            </a:fld>
            <a:endParaRPr lang="en-US"/>
          </a:p>
        </p:txBody>
      </p:sp>
    </p:spTree>
    <p:extLst>
      <p:ext uri="{BB962C8B-B14F-4D97-AF65-F5344CB8AC3E}">
        <p14:creationId xmlns:p14="http://schemas.microsoft.com/office/powerpoint/2010/main" val="2472358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97D465-0C44-497E-AE04-6B07DF509F18}" type="slidenum">
              <a:rPr lang="en-US" smtClean="0"/>
              <a:t>15</a:t>
            </a:fld>
            <a:endParaRPr lang="en-US"/>
          </a:p>
        </p:txBody>
      </p:sp>
    </p:spTree>
    <p:extLst>
      <p:ext uri="{BB962C8B-B14F-4D97-AF65-F5344CB8AC3E}">
        <p14:creationId xmlns:p14="http://schemas.microsoft.com/office/powerpoint/2010/main" val="2490836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97D465-0C44-497E-AE04-6B07DF509F18}" type="slidenum">
              <a:rPr lang="en-US" smtClean="0"/>
              <a:t>18</a:t>
            </a:fld>
            <a:endParaRPr lang="en-US"/>
          </a:p>
        </p:txBody>
      </p:sp>
    </p:spTree>
    <p:extLst>
      <p:ext uri="{BB962C8B-B14F-4D97-AF65-F5344CB8AC3E}">
        <p14:creationId xmlns:p14="http://schemas.microsoft.com/office/powerpoint/2010/main" val="3610991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endParaRPr lang="en-US" dirty="0"/>
          </a:p>
        </p:txBody>
      </p:sp>
      <p:sp>
        <p:nvSpPr>
          <p:cNvPr id="4" name="Slide Number Placeholder 3"/>
          <p:cNvSpPr>
            <a:spLocks noGrp="1"/>
          </p:cNvSpPr>
          <p:nvPr>
            <p:ph type="sldNum" sz="quarter" idx="10"/>
          </p:nvPr>
        </p:nvSpPr>
        <p:spPr/>
        <p:txBody>
          <a:bodyPr/>
          <a:lstStyle/>
          <a:p>
            <a:fld id="{B697D465-0C44-497E-AE04-6B07DF509F18}" type="slidenum">
              <a:rPr lang="en-US" smtClean="0"/>
              <a:t>19</a:t>
            </a:fld>
            <a:endParaRPr lang="en-US"/>
          </a:p>
        </p:txBody>
      </p:sp>
    </p:spTree>
    <p:extLst>
      <p:ext uri="{BB962C8B-B14F-4D97-AF65-F5344CB8AC3E}">
        <p14:creationId xmlns:p14="http://schemas.microsoft.com/office/powerpoint/2010/main" val="2647922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9FD5F-4B1C-C0EA-EC0E-EAA7C0C78D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F7DCE-D520-613C-6698-4FC144957F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C54F9C-FFD7-672E-F2B0-1D8534F59F04}"/>
              </a:ext>
            </a:extLst>
          </p:cNvPr>
          <p:cNvSpPr>
            <a:spLocks noGrp="1"/>
          </p:cNvSpPr>
          <p:nvPr>
            <p:ph type="body" idx="1"/>
          </p:nvPr>
        </p:nvSpPr>
        <p:spPr/>
        <p:txBody>
          <a:bodyPr/>
          <a:lstStyle/>
          <a:p>
            <a:pPr lvl="2"/>
            <a:endParaRPr lang="en-US" dirty="0"/>
          </a:p>
        </p:txBody>
      </p:sp>
      <p:sp>
        <p:nvSpPr>
          <p:cNvPr id="4" name="Slide Number Placeholder 3">
            <a:extLst>
              <a:ext uri="{FF2B5EF4-FFF2-40B4-BE49-F238E27FC236}">
                <a16:creationId xmlns:a16="http://schemas.microsoft.com/office/drawing/2014/main" id="{2F7BA7BF-52FE-E9A7-A076-6E4701C48524}"/>
              </a:ext>
            </a:extLst>
          </p:cNvPr>
          <p:cNvSpPr>
            <a:spLocks noGrp="1"/>
          </p:cNvSpPr>
          <p:nvPr>
            <p:ph type="sldNum" sz="quarter" idx="10"/>
          </p:nvPr>
        </p:nvSpPr>
        <p:spPr/>
        <p:txBody>
          <a:bodyPr/>
          <a:lstStyle/>
          <a:p>
            <a:fld id="{B697D465-0C44-497E-AE04-6B07DF509F18}" type="slidenum">
              <a:rPr lang="en-US" smtClean="0"/>
              <a:t>20</a:t>
            </a:fld>
            <a:endParaRPr lang="en-US"/>
          </a:p>
        </p:txBody>
      </p:sp>
    </p:spTree>
    <p:extLst>
      <p:ext uri="{BB962C8B-B14F-4D97-AF65-F5344CB8AC3E}">
        <p14:creationId xmlns:p14="http://schemas.microsoft.com/office/powerpoint/2010/main" val="2304550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7592D-6651-301E-A2EF-2EDBF5921B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EF642-1171-6ED4-DE54-52C11D2DF4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3AC681-E425-991E-C214-7D7098B8C729}"/>
              </a:ext>
            </a:extLst>
          </p:cNvPr>
          <p:cNvSpPr>
            <a:spLocks noGrp="1"/>
          </p:cNvSpPr>
          <p:nvPr>
            <p:ph type="body" idx="1"/>
          </p:nvPr>
        </p:nvSpPr>
        <p:spPr/>
        <p:txBody>
          <a:bodyPr/>
          <a:lstStyle/>
          <a:p>
            <a:pPr lvl="2"/>
            <a:endParaRPr lang="en-US" dirty="0"/>
          </a:p>
        </p:txBody>
      </p:sp>
      <p:sp>
        <p:nvSpPr>
          <p:cNvPr id="4" name="Slide Number Placeholder 3">
            <a:extLst>
              <a:ext uri="{FF2B5EF4-FFF2-40B4-BE49-F238E27FC236}">
                <a16:creationId xmlns:a16="http://schemas.microsoft.com/office/drawing/2014/main" id="{D4780262-BE1C-C617-01EA-E37DE9BF4BE1}"/>
              </a:ext>
            </a:extLst>
          </p:cNvPr>
          <p:cNvSpPr>
            <a:spLocks noGrp="1"/>
          </p:cNvSpPr>
          <p:nvPr>
            <p:ph type="sldNum" sz="quarter" idx="10"/>
          </p:nvPr>
        </p:nvSpPr>
        <p:spPr/>
        <p:txBody>
          <a:bodyPr/>
          <a:lstStyle/>
          <a:p>
            <a:fld id="{B697D465-0C44-497E-AE04-6B07DF509F18}" type="slidenum">
              <a:rPr lang="en-US" smtClean="0"/>
              <a:t>21</a:t>
            </a:fld>
            <a:endParaRPr lang="en-US"/>
          </a:p>
        </p:txBody>
      </p:sp>
    </p:spTree>
    <p:extLst>
      <p:ext uri="{BB962C8B-B14F-4D97-AF65-F5344CB8AC3E}">
        <p14:creationId xmlns:p14="http://schemas.microsoft.com/office/powerpoint/2010/main" val="1034755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72C4B-4D02-2870-5360-9AC225C280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307F7A-53C9-5EA2-58BC-2417A95925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F0A702-D322-8B31-7B6A-04216F3203A6}"/>
              </a:ext>
            </a:extLst>
          </p:cNvPr>
          <p:cNvSpPr>
            <a:spLocks noGrp="1"/>
          </p:cNvSpPr>
          <p:nvPr>
            <p:ph type="body" idx="1"/>
          </p:nvPr>
        </p:nvSpPr>
        <p:spPr/>
        <p:txBody>
          <a:bodyPr/>
          <a:lstStyle/>
          <a:p>
            <a:pPr lvl="2"/>
            <a:endParaRPr lang="en-US" dirty="0"/>
          </a:p>
        </p:txBody>
      </p:sp>
      <p:sp>
        <p:nvSpPr>
          <p:cNvPr id="4" name="Slide Number Placeholder 3">
            <a:extLst>
              <a:ext uri="{FF2B5EF4-FFF2-40B4-BE49-F238E27FC236}">
                <a16:creationId xmlns:a16="http://schemas.microsoft.com/office/drawing/2014/main" id="{D925112A-61CF-46C4-3E5E-DF3AE4CE7B0C}"/>
              </a:ext>
            </a:extLst>
          </p:cNvPr>
          <p:cNvSpPr>
            <a:spLocks noGrp="1"/>
          </p:cNvSpPr>
          <p:nvPr>
            <p:ph type="sldNum" sz="quarter" idx="10"/>
          </p:nvPr>
        </p:nvSpPr>
        <p:spPr/>
        <p:txBody>
          <a:bodyPr/>
          <a:lstStyle/>
          <a:p>
            <a:fld id="{B697D465-0C44-497E-AE04-6B07DF509F18}" type="slidenum">
              <a:rPr lang="en-US" smtClean="0"/>
              <a:t>22</a:t>
            </a:fld>
            <a:endParaRPr lang="en-US"/>
          </a:p>
        </p:txBody>
      </p:sp>
    </p:spTree>
    <p:extLst>
      <p:ext uri="{BB962C8B-B14F-4D97-AF65-F5344CB8AC3E}">
        <p14:creationId xmlns:p14="http://schemas.microsoft.com/office/powerpoint/2010/main" val="2409021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Unsupervised </a:t>
            </a:r>
            <a:r>
              <a:rPr lang="en-US" b="1" dirty="0" err="1"/>
              <a:t>LearningUnsupervised</a:t>
            </a:r>
            <a:r>
              <a:rPr lang="en-US" b="1" dirty="0"/>
              <a:t> learning is different from supervised learning because, in unsupervised learning, we don’t aim to predict a specific target variable. Instead, the focus is on discovering the underlying structure in the data. One of the most common unsupervised learning problems is clustering.</a:t>
            </a:r>
          </a:p>
          <a:p>
            <a:r>
              <a:rPr lang="en-US" b="1" dirty="0"/>
              <a:t>It’s important to distinguish between classification and clustering. Classification is used when we know the classes we want to predict and have labeled training data to guide the model. For example, we may have images of cats and dogs with labels to train the model. In contrast, clustering is used when we don’t have labels. Instead, we aim to identify unknown clusters within the dataset by analyzing its structure.</a:t>
            </a:r>
          </a:p>
          <a:p>
            <a:r>
              <a:rPr lang="en-US" b="1" dirty="0"/>
              <a:t>For instance, in a two-dimensional dataset, humans might easily identify clusters visually. However, in more complex datasets, the number of clusters isn’t immediately apparent, and this is where algorithms come into play.</a:t>
            </a:r>
          </a:p>
          <a:p>
            <a:r>
              <a:rPr lang="en-US" b="1" dirty="0"/>
              <a:t>The most famous clustering algorithm is K-means clustering. In K-means, "K" represents the number of clusters we want to find. Choosing the correct number of clusters often involves domain knowledge and trial and error. The algorithm works as follows:</a:t>
            </a:r>
          </a:p>
          <a:p>
            <a:r>
              <a:rPr lang="en-US" b="1" dirty="0"/>
              <a:t>Start by randomly selecting K cluster centers.</a:t>
            </a:r>
          </a:p>
          <a:p>
            <a:r>
              <a:rPr lang="en-US" b="1" dirty="0"/>
              <a:t>Assign each data point to the nearest cluster center.</a:t>
            </a:r>
          </a:p>
          <a:p>
            <a:r>
              <a:rPr lang="en-US" b="1" dirty="0"/>
              <a:t>Recalculate the cluster centers based on the assigned data points.</a:t>
            </a:r>
          </a:p>
          <a:p>
            <a:r>
              <a:rPr lang="en-US" b="1" dirty="0"/>
              <a:t>Reassign the data points to the new cluster centers.</a:t>
            </a:r>
          </a:p>
          <a:p>
            <a:r>
              <a:rPr lang="en-US" b="1" dirty="0"/>
              <a:t>Repeat this process until the cluster centers stabilize.</a:t>
            </a:r>
          </a:p>
          <a:p>
            <a:r>
              <a:rPr lang="en-US" b="1" dirty="0"/>
              <a:t>While K-means is a widely used algorithm, it has limitations, such as requiring the number of clusters to be specified upfront. Other clustering algorithms, like hierarchical clustering and DBSCAN, don’t require the number of clusters to be predefined and can detect clusters of arbitrary shapes.</a:t>
            </a:r>
          </a:p>
          <a:p>
            <a:r>
              <a:rPr lang="en-US" b="1" dirty="0"/>
              <a:t>In summary, clustering helps identify hidden patterns in data without requiring labeled examples, making it a powerful tool for uncovering insights in complex datasets.</a:t>
            </a:r>
          </a:p>
          <a:p>
            <a:r>
              <a:rPr lang="en-US" b="1" dirty="0"/>
              <a:t>SO</a:t>
            </a:r>
          </a:p>
          <a:p>
            <a:r>
              <a:rPr lang="en-US" b="1" dirty="0"/>
              <a:t>Clustering</a:t>
            </a:r>
            <a:r>
              <a:rPr lang="en-US" dirty="0"/>
              <a:t>: Groups data based on similarity without predefined labels. Example algorithms: </a:t>
            </a:r>
          </a:p>
          <a:p>
            <a:pPr lvl="1"/>
            <a:r>
              <a:rPr lang="en-US" b="1" dirty="0"/>
              <a:t>K-Means</a:t>
            </a:r>
            <a:r>
              <a:rPr lang="en-US" dirty="0"/>
              <a:t>: Divides data into K clusters by iteratively recalculating cluster centers.</a:t>
            </a:r>
          </a:p>
          <a:p>
            <a:pPr lvl="1"/>
            <a:r>
              <a:rPr lang="en-US" b="1" dirty="0"/>
              <a:t>DBSCAN and Hierarchical Clustering</a:t>
            </a:r>
            <a:r>
              <a:rPr lang="en-US" dirty="0"/>
              <a:t>: Identify clusters of arbitrary shapes.</a:t>
            </a:r>
          </a:p>
          <a:p>
            <a:r>
              <a:rPr lang="en-US" b="1" dirty="0"/>
              <a:t>Dimensionality Reduction</a:t>
            </a:r>
            <a:r>
              <a:rPr lang="en-US" dirty="0"/>
              <a:t>: Reduces the number of features while retaining important information. Example: </a:t>
            </a:r>
          </a:p>
          <a:p>
            <a:pPr lvl="1"/>
            <a:r>
              <a:rPr lang="en-US" b="1" dirty="0"/>
              <a:t>Principal Component Analysis (PCA)</a:t>
            </a:r>
            <a:r>
              <a:rPr lang="en-US" dirty="0"/>
              <a:t>: Finds directions (principal components) that explain most data variance, helping to remove redundant features.</a:t>
            </a:r>
          </a:p>
          <a:p>
            <a:endParaRPr lang="en-US" b="1" dirty="0"/>
          </a:p>
          <a:p>
            <a:r>
              <a:rPr lang="en-US" b="1" dirty="0"/>
              <a:t>Dimensionality reduction is the process of reducing the number of features or dimensions in a dataset while retaining as much information as possible. These algorithms typically achieve this by identifying correlations between existing features and removing redundant dimensions without losing important information.</a:t>
            </a:r>
          </a:p>
          <a:p>
            <a:r>
              <a:rPr lang="en-US" b="1" dirty="0"/>
              <a:t>For instance, consider an image. Do you really need a high-resolution picture to recognize an airplane, or can you reduce the number of pixels while still identifying the airplane? Dimensionality reduction helps uncover relationships between features and can also be used as a preprocessing step in supervised learning to make algorithms more efficient and robust.</a:t>
            </a:r>
          </a:p>
          <a:p>
            <a:r>
              <a:rPr lang="en-US" b="1" dirty="0"/>
              <a:t>One popular dimensionality reduction algorithm is Principal Component Analysis (PCA). Let’s say we are trying to predict types of fish based on features like length, height, color, and number of teeth. By analyzing the correlations, we might discover that height and length are strongly correlated. Including both features may not add much value and could even introduce noise. Instead, we could create a single shape feature that combines height and length. This approach is common in large datasets and allows for substantial dimensionality reduction while maintaining performance.</a:t>
            </a:r>
          </a:p>
          <a:p>
            <a:r>
              <a:rPr lang="en-US" b="1" dirty="0"/>
              <a:t>PCA works by finding the directions in which the dataset retains the most variance. These directions are called principal components. For example, the first principal component is the direction with the most variance in the data and can replace multiple correlated features. The second principal component is orthogonal to the first and explains less variance. In large datasets, we can rank all principal components by how much variance they explain and exclude those that contribute little to the dataset’s variability. This reduces the number of features while preserving the essential structure of the data.</a:t>
            </a:r>
          </a:p>
          <a:p>
            <a:r>
              <a:rPr lang="en-US" b="1" dirty="0"/>
              <a:t>Dimensionality reduction, particularly through PCA, is a powerful tool for simplifying datasets, eliminating redundancy, and improving the robustness of machine learning models.</a:t>
            </a:r>
          </a:p>
          <a:p>
            <a:r>
              <a:rPr lang="en-US" b="1" dirty="0"/>
              <a:t>Neural Networks and Deep Learning</a:t>
            </a:r>
          </a:p>
        </p:txBody>
      </p:sp>
      <p:sp>
        <p:nvSpPr>
          <p:cNvPr id="4" name="Slide Number Placeholder 3"/>
          <p:cNvSpPr>
            <a:spLocks noGrp="1"/>
          </p:cNvSpPr>
          <p:nvPr>
            <p:ph type="sldNum" sz="quarter" idx="10"/>
          </p:nvPr>
        </p:nvSpPr>
        <p:spPr/>
        <p:txBody>
          <a:bodyPr/>
          <a:lstStyle/>
          <a:p>
            <a:fld id="{B697D465-0C44-497E-AE04-6B07DF509F18}" type="slidenum">
              <a:rPr lang="en-US" smtClean="0"/>
              <a:t>23</a:t>
            </a:fld>
            <a:endParaRPr lang="en-US"/>
          </a:p>
        </p:txBody>
      </p:sp>
    </p:spTree>
    <p:extLst>
      <p:ext uri="{BB962C8B-B14F-4D97-AF65-F5344CB8AC3E}">
        <p14:creationId xmlns:p14="http://schemas.microsoft.com/office/powerpoint/2010/main" val="2032599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97D465-0C44-497E-AE04-6B07DF509F18}" type="slidenum">
              <a:rPr lang="en-US" smtClean="0"/>
              <a:t>24</a:t>
            </a:fld>
            <a:endParaRPr lang="en-US"/>
          </a:p>
        </p:txBody>
      </p:sp>
    </p:spTree>
    <p:extLst>
      <p:ext uri="{BB962C8B-B14F-4D97-AF65-F5344CB8AC3E}">
        <p14:creationId xmlns:p14="http://schemas.microsoft.com/office/powerpoint/2010/main" val="2204579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97D465-0C44-497E-AE04-6B07DF509F18}" type="slidenum">
              <a:rPr lang="en-US" smtClean="0"/>
              <a:t>25</a:t>
            </a:fld>
            <a:endParaRPr lang="en-US"/>
          </a:p>
        </p:txBody>
      </p:sp>
    </p:spTree>
    <p:extLst>
      <p:ext uri="{BB962C8B-B14F-4D97-AF65-F5344CB8AC3E}">
        <p14:creationId xmlns:p14="http://schemas.microsoft.com/office/powerpoint/2010/main" val="589938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97D465-0C44-497E-AE04-6B07DF509F18}" type="slidenum">
              <a:rPr lang="en-US" smtClean="0"/>
              <a:t>26</a:t>
            </a:fld>
            <a:endParaRPr lang="en-US"/>
          </a:p>
        </p:txBody>
      </p:sp>
    </p:spTree>
    <p:extLst>
      <p:ext uri="{BB962C8B-B14F-4D97-AF65-F5344CB8AC3E}">
        <p14:creationId xmlns:p14="http://schemas.microsoft.com/office/powerpoint/2010/main" val="4192634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97D465-0C44-497E-AE04-6B07DF509F18}" type="slidenum">
              <a:rPr lang="en-US" smtClean="0"/>
              <a:t>4</a:t>
            </a:fld>
            <a:endParaRPr lang="en-US"/>
          </a:p>
        </p:txBody>
      </p:sp>
    </p:spTree>
    <p:extLst>
      <p:ext uri="{BB962C8B-B14F-4D97-AF65-F5344CB8AC3E}">
        <p14:creationId xmlns:p14="http://schemas.microsoft.com/office/powerpoint/2010/main" val="1238766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97D465-0C44-497E-AE04-6B07DF509F18}" type="slidenum">
              <a:rPr lang="en-US" smtClean="0"/>
              <a:t>27</a:t>
            </a:fld>
            <a:endParaRPr lang="en-US"/>
          </a:p>
        </p:txBody>
      </p:sp>
    </p:spTree>
    <p:extLst>
      <p:ext uri="{BB962C8B-B14F-4D97-AF65-F5344CB8AC3E}">
        <p14:creationId xmlns:p14="http://schemas.microsoft.com/office/powerpoint/2010/main" val="3983018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97D465-0C44-497E-AE04-6B07DF509F18}" type="slidenum">
              <a:rPr lang="en-US" smtClean="0"/>
              <a:t>28</a:t>
            </a:fld>
            <a:endParaRPr lang="en-US"/>
          </a:p>
        </p:txBody>
      </p:sp>
    </p:spTree>
    <p:extLst>
      <p:ext uri="{BB962C8B-B14F-4D97-AF65-F5344CB8AC3E}">
        <p14:creationId xmlns:p14="http://schemas.microsoft.com/office/powerpoint/2010/main" val="221071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97D465-0C44-497E-AE04-6B07DF509F18}" type="slidenum">
              <a:rPr lang="en-US" smtClean="0"/>
              <a:t>29</a:t>
            </a:fld>
            <a:endParaRPr lang="en-US"/>
          </a:p>
        </p:txBody>
      </p:sp>
    </p:spTree>
    <p:extLst>
      <p:ext uri="{BB962C8B-B14F-4D97-AF65-F5344CB8AC3E}">
        <p14:creationId xmlns:p14="http://schemas.microsoft.com/office/powerpoint/2010/main" val="1503559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97D465-0C44-497E-AE04-6B07DF509F18}" type="slidenum">
              <a:rPr lang="en-US" smtClean="0"/>
              <a:t>30</a:t>
            </a:fld>
            <a:endParaRPr lang="en-US"/>
          </a:p>
        </p:txBody>
      </p:sp>
    </p:spTree>
    <p:extLst>
      <p:ext uri="{BB962C8B-B14F-4D97-AF65-F5344CB8AC3E}">
        <p14:creationId xmlns:p14="http://schemas.microsoft.com/office/powerpoint/2010/main" val="927351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97D465-0C44-497E-AE04-6B07DF509F18}" type="slidenum">
              <a:rPr lang="en-US" smtClean="0"/>
              <a:t>31</a:t>
            </a:fld>
            <a:endParaRPr lang="en-US"/>
          </a:p>
        </p:txBody>
      </p:sp>
    </p:spTree>
    <p:extLst>
      <p:ext uri="{BB962C8B-B14F-4D97-AF65-F5344CB8AC3E}">
        <p14:creationId xmlns:p14="http://schemas.microsoft.com/office/powerpoint/2010/main" val="3303432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97D465-0C44-497E-AE04-6B07DF509F18}" type="slidenum">
              <a:rPr lang="en-US" smtClean="0"/>
              <a:t>32</a:t>
            </a:fld>
            <a:endParaRPr lang="en-US"/>
          </a:p>
        </p:txBody>
      </p:sp>
    </p:spTree>
    <p:extLst>
      <p:ext uri="{BB962C8B-B14F-4D97-AF65-F5344CB8AC3E}">
        <p14:creationId xmlns:p14="http://schemas.microsoft.com/office/powerpoint/2010/main" val="2199663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97D465-0C44-497E-AE04-6B07DF509F18}" type="slidenum">
              <a:rPr lang="en-US" smtClean="0"/>
              <a:t>33</a:t>
            </a:fld>
            <a:endParaRPr lang="en-US"/>
          </a:p>
        </p:txBody>
      </p:sp>
    </p:spTree>
    <p:extLst>
      <p:ext uri="{BB962C8B-B14F-4D97-AF65-F5344CB8AC3E}">
        <p14:creationId xmlns:p14="http://schemas.microsoft.com/office/powerpoint/2010/main" val="1950892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97D465-0C44-497E-AE04-6B07DF509F18}" type="slidenum">
              <a:rPr lang="en-US" smtClean="0"/>
              <a:t>34</a:t>
            </a:fld>
            <a:endParaRPr lang="en-US"/>
          </a:p>
        </p:txBody>
      </p:sp>
    </p:spTree>
    <p:extLst>
      <p:ext uri="{BB962C8B-B14F-4D97-AF65-F5344CB8AC3E}">
        <p14:creationId xmlns:p14="http://schemas.microsoft.com/office/powerpoint/2010/main" val="2917866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97D465-0C44-497E-AE04-6B07DF509F18}" type="slidenum">
              <a:rPr lang="en-US" smtClean="0"/>
              <a:t>5</a:t>
            </a:fld>
            <a:endParaRPr lang="en-US"/>
          </a:p>
        </p:txBody>
      </p:sp>
    </p:spTree>
    <p:extLst>
      <p:ext uri="{BB962C8B-B14F-4D97-AF65-F5344CB8AC3E}">
        <p14:creationId xmlns:p14="http://schemas.microsoft.com/office/powerpoint/2010/main" val="1288008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97D465-0C44-497E-AE04-6B07DF509F18}" type="slidenum">
              <a:rPr lang="en-US" smtClean="0"/>
              <a:t>6</a:t>
            </a:fld>
            <a:endParaRPr lang="en-US"/>
          </a:p>
        </p:txBody>
      </p:sp>
    </p:spTree>
    <p:extLst>
      <p:ext uri="{BB962C8B-B14F-4D97-AF65-F5344CB8AC3E}">
        <p14:creationId xmlns:p14="http://schemas.microsoft.com/office/powerpoint/2010/main" val="4035725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97D465-0C44-497E-AE04-6B07DF509F18}" type="slidenum">
              <a:rPr lang="en-US" smtClean="0"/>
              <a:t>8</a:t>
            </a:fld>
            <a:endParaRPr lang="en-US"/>
          </a:p>
        </p:txBody>
      </p:sp>
    </p:spTree>
    <p:extLst>
      <p:ext uri="{BB962C8B-B14F-4D97-AF65-F5344CB8AC3E}">
        <p14:creationId xmlns:p14="http://schemas.microsoft.com/office/powerpoint/2010/main" val="678661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97D465-0C44-497E-AE04-6B07DF509F18}" type="slidenum">
              <a:rPr lang="en-US" smtClean="0"/>
              <a:t>9</a:t>
            </a:fld>
            <a:endParaRPr lang="en-US"/>
          </a:p>
        </p:txBody>
      </p:sp>
    </p:spTree>
    <p:extLst>
      <p:ext uri="{BB962C8B-B14F-4D97-AF65-F5344CB8AC3E}">
        <p14:creationId xmlns:p14="http://schemas.microsoft.com/office/powerpoint/2010/main" val="3718479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97D465-0C44-497E-AE04-6B07DF509F18}" type="slidenum">
              <a:rPr lang="en-US" smtClean="0"/>
              <a:t>11</a:t>
            </a:fld>
            <a:endParaRPr lang="en-US"/>
          </a:p>
        </p:txBody>
      </p:sp>
    </p:spTree>
    <p:extLst>
      <p:ext uri="{BB962C8B-B14F-4D97-AF65-F5344CB8AC3E}">
        <p14:creationId xmlns:p14="http://schemas.microsoft.com/office/powerpoint/2010/main" val="2739431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97D465-0C44-497E-AE04-6B07DF509F18}" type="slidenum">
              <a:rPr lang="en-US" smtClean="0"/>
              <a:t>13</a:t>
            </a:fld>
            <a:endParaRPr lang="en-US"/>
          </a:p>
        </p:txBody>
      </p:sp>
    </p:spTree>
    <p:extLst>
      <p:ext uri="{BB962C8B-B14F-4D97-AF65-F5344CB8AC3E}">
        <p14:creationId xmlns:p14="http://schemas.microsoft.com/office/powerpoint/2010/main" val="3659881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697D465-0C44-497E-AE04-6B07DF509F18}" type="slidenum">
              <a:rPr lang="en-US" smtClean="0"/>
              <a:t>14</a:t>
            </a:fld>
            <a:endParaRPr lang="en-US"/>
          </a:p>
        </p:txBody>
      </p:sp>
    </p:spTree>
    <p:extLst>
      <p:ext uri="{BB962C8B-B14F-4D97-AF65-F5344CB8AC3E}">
        <p14:creationId xmlns:p14="http://schemas.microsoft.com/office/powerpoint/2010/main" val="4152904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6EB8B2F-B4E4-4628-8B85-A59CEA272431}" type="datetime1">
              <a:rPr lang="en-US" smtClean="0"/>
              <a:t>30-Apr-25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127D32-CDE8-4494-838A-269FC5A35B33}" type="slidenum">
              <a:rPr lang="en-US" smtClean="0"/>
              <a:t>‹#›</a:t>
            </a:fld>
            <a:endParaRPr lang="en-US"/>
          </a:p>
        </p:txBody>
      </p:sp>
    </p:spTree>
    <p:extLst>
      <p:ext uri="{BB962C8B-B14F-4D97-AF65-F5344CB8AC3E}">
        <p14:creationId xmlns:p14="http://schemas.microsoft.com/office/powerpoint/2010/main" val="1308482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3526DD-1F4B-4827-9C7D-B228D1FC473F}" type="datetime1">
              <a:rPr lang="en-US" smtClean="0"/>
              <a:t>30-Apr-25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127D32-CDE8-4494-838A-269FC5A35B33}" type="slidenum">
              <a:rPr lang="en-US" smtClean="0"/>
              <a:t>‹#›</a:t>
            </a:fld>
            <a:endParaRPr lang="en-US"/>
          </a:p>
        </p:txBody>
      </p:sp>
    </p:spTree>
    <p:extLst>
      <p:ext uri="{BB962C8B-B14F-4D97-AF65-F5344CB8AC3E}">
        <p14:creationId xmlns:p14="http://schemas.microsoft.com/office/powerpoint/2010/main" val="1744752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1354F-32E4-492B-A291-6708BA9F516D}" type="datetime1">
              <a:rPr lang="en-US" smtClean="0"/>
              <a:t>30-Apr-25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127D32-CDE8-4494-838A-269FC5A35B33}" type="slidenum">
              <a:rPr lang="en-US" smtClean="0"/>
              <a:t>‹#›</a:t>
            </a:fld>
            <a:endParaRPr lang="en-US"/>
          </a:p>
        </p:txBody>
      </p:sp>
    </p:spTree>
    <p:extLst>
      <p:ext uri="{BB962C8B-B14F-4D97-AF65-F5344CB8AC3E}">
        <p14:creationId xmlns:p14="http://schemas.microsoft.com/office/powerpoint/2010/main" val="2071807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FF49FA-77DD-4B70-8BAB-484D6BE6BABA}" type="datetime1">
              <a:rPr lang="en-US" smtClean="0"/>
              <a:t>30-Apr-25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127D32-CDE8-4494-838A-269FC5A35B33}" type="slidenum">
              <a:rPr lang="en-US" smtClean="0"/>
              <a:t>‹#›</a:t>
            </a:fld>
            <a:endParaRPr lang="en-US"/>
          </a:p>
        </p:txBody>
      </p:sp>
    </p:spTree>
    <p:extLst>
      <p:ext uri="{BB962C8B-B14F-4D97-AF65-F5344CB8AC3E}">
        <p14:creationId xmlns:p14="http://schemas.microsoft.com/office/powerpoint/2010/main" val="3029655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0D3267-E61C-4C70-B110-B62DD644DD18}" type="datetime1">
              <a:rPr lang="en-US" smtClean="0"/>
              <a:t>30-Apr-25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127D32-CDE8-4494-838A-269FC5A35B33}" type="slidenum">
              <a:rPr lang="en-US" smtClean="0"/>
              <a:t>‹#›</a:t>
            </a:fld>
            <a:endParaRPr lang="en-US"/>
          </a:p>
        </p:txBody>
      </p:sp>
    </p:spTree>
    <p:extLst>
      <p:ext uri="{BB962C8B-B14F-4D97-AF65-F5344CB8AC3E}">
        <p14:creationId xmlns:p14="http://schemas.microsoft.com/office/powerpoint/2010/main" val="3018716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79C0AB-A290-4E7C-98B4-0F709402CBF7}" type="datetime1">
              <a:rPr lang="en-US" smtClean="0"/>
              <a:t>30-Apr-25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127D32-CDE8-4494-838A-269FC5A35B33}" type="slidenum">
              <a:rPr lang="en-US" smtClean="0"/>
              <a:t>‹#›</a:t>
            </a:fld>
            <a:endParaRPr lang="en-US"/>
          </a:p>
        </p:txBody>
      </p:sp>
    </p:spTree>
    <p:extLst>
      <p:ext uri="{BB962C8B-B14F-4D97-AF65-F5344CB8AC3E}">
        <p14:creationId xmlns:p14="http://schemas.microsoft.com/office/powerpoint/2010/main" val="1989546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2E8808-3D72-4691-8451-2AA3A87BA013}" type="datetime1">
              <a:rPr lang="en-US" smtClean="0"/>
              <a:t>30-Apr-25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127D32-CDE8-4494-838A-269FC5A35B33}" type="slidenum">
              <a:rPr lang="en-US" smtClean="0"/>
              <a:t>‹#›</a:t>
            </a:fld>
            <a:endParaRPr lang="en-US"/>
          </a:p>
        </p:txBody>
      </p:sp>
    </p:spTree>
    <p:extLst>
      <p:ext uri="{BB962C8B-B14F-4D97-AF65-F5344CB8AC3E}">
        <p14:creationId xmlns:p14="http://schemas.microsoft.com/office/powerpoint/2010/main" val="1815909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610151B-458E-4002-B02C-03958BB65BF0}" type="datetime1">
              <a:rPr lang="en-US" smtClean="0"/>
              <a:t>30-Apr-25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127D32-CDE8-4494-838A-269FC5A35B33}" type="slidenum">
              <a:rPr lang="en-US" smtClean="0"/>
              <a:t>‹#›</a:t>
            </a:fld>
            <a:endParaRPr lang="en-US"/>
          </a:p>
        </p:txBody>
      </p:sp>
    </p:spTree>
    <p:extLst>
      <p:ext uri="{BB962C8B-B14F-4D97-AF65-F5344CB8AC3E}">
        <p14:creationId xmlns:p14="http://schemas.microsoft.com/office/powerpoint/2010/main" val="1914927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1C39FA-3980-40BB-8041-635FF1B02143}" type="datetime1">
              <a:rPr lang="en-US" smtClean="0"/>
              <a:t>30-Apr-25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127D32-CDE8-4494-838A-269FC5A35B33}" type="slidenum">
              <a:rPr lang="en-US" smtClean="0"/>
              <a:t>‹#›</a:t>
            </a:fld>
            <a:endParaRPr lang="en-US"/>
          </a:p>
        </p:txBody>
      </p:sp>
    </p:spTree>
    <p:extLst>
      <p:ext uri="{BB962C8B-B14F-4D97-AF65-F5344CB8AC3E}">
        <p14:creationId xmlns:p14="http://schemas.microsoft.com/office/powerpoint/2010/main" val="3857541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8F299F-4D22-4A37-A37B-4CCE7A163B5D}" type="datetime1">
              <a:rPr lang="en-US" smtClean="0"/>
              <a:t>30-Apr-25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127D32-CDE8-4494-838A-269FC5A35B33}" type="slidenum">
              <a:rPr lang="en-US" smtClean="0"/>
              <a:t>‹#›</a:t>
            </a:fld>
            <a:endParaRPr lang="en-US"/>
          </a:p>
        </p:txBody>
      </p:sp>
    </p:spTree>
    <p:extLst>
      <p:ext uri="{BB962C8B-B14F-4D97-AF65-F5344CB8AC3E}">
        <p14:creationId xmlns:p14="http://schemas.microsoft.com/office/powerpoint/2010/main" val="3060422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CE812C-6412-4806-AFED-9D4208A958A3}" type="datetime1">
              <a:rPr lang="en-US" smtClean="0"/>
              <a:t>30-Apr-25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127D32-CDE8-4494-838A-269FC5A35B33}" type="slidenum">
              <a:rPr lang="en-US" smtClean="0"/>
              <a:t>‹#›</a:t>
            </a:fld>
            <a:endParaRPr lang="en-US"/>
          </a:p>
        </p:txBody>
      </p:sp>
    </p:spTree>
    <p:extLst>
      <p:ext uri="{BB962C8B-B14F-4D97-AF65-F5344CB8AC3E}">
        <p14:creationId xmlns:p14="http://schemas.microsoft.com/office/powerpoint/2010/main" val="691795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120647-698C-47E3-8429-5948A29DE2BF}" type="datetime1">
              <a:rPr lang="en-US" smtClean="0"/>
              <a:t>30-Apr-25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127D32-CDE8-4494-838A-269FC5A35B33}" type="slidenum">
              <a:rPr lang="en-US" smtClean="0"/>
              <a:t>‹#›</a:t>
            </a:fld>
            <a:endParaRPr lang="en-US"/>
          </a:p>
        </p:txBody>
      </p:sp>
    </p:spTree>
    <p:extLst>
      <p:ext uri="{BB962C8B-B14F-4D97-AF65-F5344CB8AC3E}">
        <p14:creationId xmlns:p14="http://schemas.microsoft.com/office/powerpoint/2010/main" val="22769020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hdl.handle.net/10125/71139" TargetMode="External"/><Relationship Id="rId7" Type="http://schemas.openxmlformats.org/officeDocument/2006/relationships/hyperlink" Target="https://www.deeplearningbook.org/" TargetMode="External"/><Relationship Id="rId2" Type="http://schemas.openxmlformats.org/officeDocument/2006/relationships/hyperlink" Target="https://www.propublica.org/article/machine-bias-risk-assessments-in-criminal-sentencing" TargetMode="External"/><Relationship Id="rId1" Type="http://schemas.openxmlformats.org/officeDocument/2006/relationships/slideLayout" Target="../slideLayouts/slideLayout6.xml"/><Relationship Id="rId6" Type="http://schemas.openxmlformats.org/officeDocument/2006/relationships/hyperlink" Target="https://doi.org/10.1145/3422622" TargetMode="External"/><Relationship Id="rId5" Type="http://schemas.openxmlformats.org/officeDocument/2006/relationships/hyperlink" Target="https://eur-lex.europa.eu/eli/reg/2024/1689" TargetMode="External"/><Relationship Id="rId4" Type="http://schemas.openxmlformats.org/officeDocument/2006/relationships/hyperlink" Target="https://doi.org/10.1007/s12599-019-00595-2"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doi.org/10.1038/sdata.2016.18" TargetMode="External"/><Relationship Id="rId3" Type="http://schemas.openxmlformats.org/officeDocument/2006/relationships/hyperlink" Target="https://doi.org/10.17226/26322" TargetMode="External"/><Relationship Id="rId7" Type="http://schemas.openxmlformats.org/officeDocument/2006/relationships/hyperlink" Target="https://doi.org/10.1038/d41586-022-01612-3" TargetMode="External"/><Relationship Id="rId2" Type="http://schemas.openxmlformats.org/officeDocument/2006/relationships/hyperlink" Target="https://arxiv.org/abs/2002.06177" TargetMode="External"/><Relationship Id="rId1" Type="http://schemas.openxmlformats.org/officeDocument/2006/relationships/slideLayout" Target="../slideLayouts/slideLayout2.xml"/><Relationship Id="rId6" Type="http://schemas.openxmlformats.org/officeDocument/2006/relationships/hyperlink" Target="https://doi.org/10.1609/aaai.v34i09.7123" TargetMode="External"/><Relationship Id="rId5" Type="http://schemas.openxmlformats.org/officeDocument/2006/relationships/hyperlink" Target="https://doi.org/10.1145/3381831" TargetMode="External"/><Relationship Id="rId4" Type="http://schemas.openxmlformats.org/officeDocument/2006/relationships/hyperlink" Target="https://doi.org/10.1038/s41746-022-00609-6" TargetMode="External"/><Relationship Id="rId9" Type="http://schemas.openxmlformats.org/officeDocument/2006/relationships/hyperlink" Target="https://doi.org/10.1145/3361125"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E0Hmnixke2g" TargetMode="External"/><Relationship Id="rId2" Type="http://schemas.openxmlformats.org/officeDocument/2006/relationships/hyperlink" Target="https://www.youtube.com/watch?v=0YdpwSYMY6I" TargetMode="External"/><Relationship Id="rId1" Type="http://schemas.openxmlformats.org/officeDocument/2006/relationships/slideLayout" Target="../slideLayouts/slideLayout6.xml"/><Relationship Id="rId4" Type="http://schemas.openxmlformats.org/officeDocument/2006/relationships/hyperlink" Target="https://www.ibm.com/cloud/learn/what-is-artificial-intelligence" TargetMode="Externa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No alt text provided for this image"/>
          <p:cNvPicPr/>
          <p:nvPr/>
        </p:nvPicPr>
        <p:blipFill rotWithShape="1">
          <a:blip r:embed="rId3">
            <a:extLst>
              <a:ext uri="{28A0092B-C50C-407E-A947-70E740481C1C}">
                <a14:useLocalDpi xmlns:a14="http://schemas.microsoft.com/office/drawing/2010/main" val="0"/>
              </a:ext>
            </a:extLst>
          </a:blip>
          <a:srcRect b="63934"/>
          <a:stretch/>
        </p:blipFill>
        <p:spPr bwMode="auto">
          <a:xfrm>
            <a:off x="8610601" y="0"/>
            <a:ext cx="3581399" cy="2367280"/>
          </a:xfrm>
          <a:prstGeom prst="rect">
            <a:avLst/>
          </a:prstGeom>
          <a:noFill/>
          <a:ln>
            <a:noFill/>
          </a:ln>
          <a:extLst>
            <a:ext uri="{53640926-AAD7-44D8-BBD7-CCE9431645EC}">
              <a14:shadowObscured xmlns:a14="http://schemas.microsoft.com/office/drawing/2010/main"/>
            </a:ext>
          </a:extLst>
        </p:spPr>
      </p:pic>
      <p:pic>
        <p:nvPicPr>
          <p:cNvPr id="5" name="Picture 4"/>
          <p:cNvPicPr>
            <a:picLocks noChangeAspect="1"/>
          </p:cNvPicPr>
          <p:nvPr/>
        </p:nvPicPr>
        <p:blipFill rotWithShape="1">
          <a:blip r:embed="rId4"/>
          <a:srcRect l="35385" t="26582" r="15320" b="26135"/>
          <a:stretch/>
        </p:blipFill>
        <p:spPr>
          <a:xfrm>
            <a:off x="8734425" y="3863612"/>
            <a:ext cx="3067050" cy="1170795"/>
          </a:xfrm>
          <a:prstGeom prst="rect">
            <a:avLst/>
          </a:prstGeom>
        </p:spPr>
      </p:pic>
      <p:sp>
        <p:nvSpPr>
          <p:cNvPr id="2" name="Title 1"/>
          <p:cNvSpPr>
            <a:spLocks noGrp="1"/>
          </p:cNvSpPr>
          <p:nvPr>
            <p:ph type="ctrTitle"/>
          </p:nvPr>
        </p:nvSpPr>
        <p:spPr>
          <a:xfrm>
            <a:off x="1657350" y="2150948"/>
            <a:ext cx="9144000" cy="1119188"/>
          </a:xfrm>
        </p:spPr>
        <p:txBody>
          <a:bodyPr/>
          <a:lstStyle/>
          <a:p>
            <a:r>
              <a:rPr lang="en-US" dirty="0"/>
              <a:t>Foundations of Data Science</a:t>
            </a:r>
          </a:p>
        </p:txBody>
      </p:sp>
      <p:sp>
        <p:nvSpPr>
          <p:cNvPr id="3" name="Subtitle 2"/>
          <p:cNvSpPr>
            <a:spLocks noGrp="1"/>
          </p:cNvSpPr>
          <p:nvPr>
            <p:ph type="subTitle" idx="1"/>
          </p:nvPr>
        </p:nvSpPr>
        <p:spPr>
          <a:xfrm>
            <a:off x="2114550" y="3863613"/>
            <a:ext cx="9144000" cy="1655762"/>
          </a:xfrm>
        </p:spPr>
        <p:txBody>
          <a:bodyPr/>
          <a:lstStyle/>
          <a:p>
            <a:r>
              <a:rPr lang="en-US" dirty="0"/>
              <a:t>– Beyond the Basics</a:t>
            </a:r>
          </a:p>
          <a:p>
            <a:endParaRPr lang="en-US" dirty="0"/>
          </a:p>
        </p:txBody>
      </p:sp>
      <p:sp>
        <p:nvSpPr>
          <p:cNvPr id="6" name="Title 1"/>
          <p:cNvSpPr txBox="1">
            <a:spLocks/>
          </p:cNvSpPr>
          <p:nvPr/>
        </p:nvSpPr>
        <p:spPr>
          <a:xfrm>
            <a:off x="2971800" y="5344160"/>
            <a:ext cx="9144000" cy="15138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o-RO" sz="4000" dirty="0"/>
              <a:t>Liana Stanca</a:t>
            </a:r>
            <a:r>
              <a:rPr lang="en-US" sz="4000" dirty="0"/>
              <a:t> </a:t>
            </a:r>
            <a:r>
              <a:rPr lang="ro-RO" sz="4000" dirty="0"/>
              <a:t>&amp; </a:t>
            </a:r>
            <a:r>
              <a:rPr lang="en-US" sz="4000" dirty="0" err="1"/>
              <a:t>Codru</a:t>
            </a:r>
            <a:r>
              <a:rPr lang="ro-RO" sz="4000" dirty="0"/>
              <a:t>ța Mare</a:t>
            </a:r>
            <a:endParaRPr lang="en-US" sz="4000" dirty="0"/>
          </a:p>
          <a:p>
            <a:r>
              <a:rPr lang="en-US" sz="4000" dirty="0"/>
              <a:t> FSEGA,UBB, Cluj-Napoca</a:t>
            </a:r>
          </a:p>
        </p:txBody>
      </p:sp>
    </p:spTree>
    <p:extLst>
      <p:ext uri="{BB962C8B-B14F-4D97-AF65-F5344CB8AC3E}">
        <p14:creationId xmlns:p14="http://schemas.microsoft.com/office/powerpoint/2010/main" val="1204204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Steps in Descriptive Statistics</a:t>
            </a:r>
            <a:endParaRPr 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560387" y="1690688"/>
            <a:ext cx="11071225" cy="4176395"/>
          </a:xfrm>
          <a:prstGeom prst="rect">
            <a:avLst/>
          </a:prstGeom>
          <a:noFill/>
        </p:spPr>
      </p:pic>
    </p:spTree>
    <p:extLst>
      <p:ext uri="{BB962C8B-B14F-4D97-AF65-F5344CB8AC3E}">
        <p14:creationId xmlns:p14="http://schemas.microsoft.com/office/powerpoint/2010/main" val="1751048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Visualizing Your Data</a:t>
            </a:r>
            <a:endParaRPr lang="en-US" dirty="0"/>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4466303" y="1314450"/>
            <a:ext cx="6395085" cy="5041900"/>
          </a:xfrm>
          <a:prstGeom prst="rect">
            <a:avLst/>
          </a:prstGeom>
          <a:noFill/>
        </p:spPr>
      </p:pic>
    </p:spTree>
    <p:extLst>
      <p:ext uri="{BB962C8B-B14F-4D97-AF65-F5344CB8AC3E}">
        <p14:creationId xmlns:p14="http://schemas.microsoft.com/office/powerpoint/2010/main" val="2757224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75975" y="54658"/>
            <a:ext cx="5182049" cy="3560373"/>
          </a:xfrm>
          <a:prstGeom prst="rect">
            <a:avLst/>
          </a:prstGeom>
        </p:spPr>
      </p:pic>
      <p:pic>
        <p:nvPicPr>
          <p:cNvPr id="15" name="Picture 14"/>
          <p:cNvPicPr>
            <a:picLocks noChangeAspect="1"/>
          </p:cNvPicPr>
          <p:nvPr/>
        </p:nvPicPr>
        <p:blipFill>
          <a:blip r:embed="rId3"/>
          <a:stretch>
            <a:fillRect/>
          </a:stretch>
        </p:blipFill>
        <p:spPr>
          <a:xfrm>
            <a:off x="6986097" y="148099"/>
            <a:ext cx="5005250" cy="2542252"/>
          </a:xfrm>
          <a:prstGeom prst="rect">
            <a:avLst/>
          </a:prstGeom>
        </p:spPr>
      </p:pic>
      <p:pic>
        <p:nvPicPr>
          <p:cNvPr id="17" name="Picture 16"/>
          <p:cNvPicPr>
            <a:picLocks noChangeAspect="1"/>
          </p:cNvPicPr>
          <p:nvPr/>
        </p:nvPicPr>
        <p:blipFill>
          <a:blip r:embed="rId4"/>
          <a:stretch>
            <a:fillRect/>
          </a:stretch>
        </p:blipFill>
        <p:spPr>
          <a:xfrm>
            <a:off x="6986097" y="3189580"/>
            <a:ext cx="5054022" cy="3395766"/>
          </a:xfrm>
          <a:prstGeom prst="rect">
            <a:avLst/>
          </a:prstGeom>
        </p:spPr>
      </p:pic>
      <p:pic>
        <p:nvPicPr>
          <p:cNvPr id="19" name="Picture 18"/>
          <p:cNvPicPr>
            <a:picLocks noChangeAspect="1"/>
          </p:cNvPicPr>
          <p:nvPr/>
        </p:nvPicPr>
        <p:blipFill>
          <a:blip r:embed="rId5"/>
          <a:stretch>
            <a:fillRect/>
          </a:stretch>
        </p:blipFill>
        <p:spPr>
          <a:xfrm>
            <a:off x="97353" y="3615031"/>
            <a:ext cx="4224894" cy="2859272"/>
          </a:xfrm>
          <a:prstGeom prst="rect">
            <a:avLst/>
          </a:prstGeom>
        </p:spPr>
      </p:pic>
    </p:spTree>
    <p:extLst>
      <p:ext uri="{BB962C8B-B14F-4D97-AF65-F5344CB8AC3E}">
        <p14:creationId xmlns:p14="http://schemas.microsoft.com/office/powerpoint/2010/main" val="4260661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991" y="0"/>
            <a:ext cx="4852481" cy="1325563"/>
          </a:xfrm>
        </p:spPr>
        <p:txBody>
          <a:bodyPr/>
          <a:lstStyle/>
          <a:p>
            <a:r>
              <a:rPr lang="en-US" b="1" dirty="0"/>
              <a:t>Common </a:t>
            </a:r>
            <a:r>
              <a:rPr lang="en-US" b="1" dirty="0" err="1"/>
              <a:t>Univariate</a:t>
            </a:r>
            <a:br>
              <a:rPr lang="en-US" b="1" dirty="0"/>
            </a:br>
            <a:r>
              <a:rPr lang="en-US" b="1" dirty="0"/>
              <a:t>Descriptive Statistics</a:t>
            </a:r>
            <a:endParaRPr lang="en-US" dirty="0"/>
          </a:p>
        </p:txBody>
      </p:sp>
      <p:pic>
        <p:nvPicPr>
          <p:cNvPr id="10" name="Picture 9"/>
          <p:cNvPicPr>
            <a:picLocks noChangeAspect="1"/>
          </p:cNvPicPr>
          <p:nvPr/>
        </p:nvPicPr>
        <p:blipFill>
          <a:blip r:embed="rId3"/>
          <a:stretch>
            <a:fillRect/>
          </a:stretch>
        </p:blipFill>
        <p:spPr>
          <a:xfrm>
            <a:off x="548158" y="1607204"/>
            <a:ext cx="4810161" cy="4328535"/>
          </a:xfrm>
          <a:prstGeom prst="rect">
            <a:avLst/>
          </a:prstGeom>
        </p:spPr>
      </p:pic>
      <p:pic>
        <p:nvPicPr>
          <p:cNvPr id="12" name="Picture 11"/>
          <p:cNvPicPr>
            <a:picLocks noChangeAspect="1"/>
          </p:cNvPicPr>
          <p:nvPr/>
        </p:nvPicPr>
        <p:blipFill>
          <a:blip r:embed="rId4"/>
          <a:stretch>
            <a:fillRect/>
          </a:stretch>
        </p:blipFill>
        <p:spPr>
          <a:xfrm>
            <a:off x="7222787" y="93243"/>
            <a:ext cx="4932091" cy="1530229"/>
          </a:xfrm>
          <a:prstGeom prst="rect">
            <a:avLst/>
          </a:prstGeom>
        </p:spPr>
      </p:pic>
      <p:pic>
        <p:nvPicPr>
          <p:cNvPr id="14" name="Picture 13"/>
          <p:cNvPicPr>
            <a:picLocks noChangeAspect="1"/>
          </p:cNvPicPr>
          <p:nvPr/>
        </p:nvPicPr>
        <p:blipFill>
          <a:blip r:embed="rId5"/>
          <a:stretch>
            <a:fillRect/>
          </a:stretch>
        </p:blipFill>
        <p:spPr>
          <a:xfrm>
            <a:off x="7265462" y="2226551"/>
            <a:ext cx="4846740" cy="2030144"/>
          </a:xfrm>
          <a:prstGeom prst="rect">
            <a:avLst/>
          </a:prstGeom>
        </p:spPr>
      </p:pic>
      <p:pic>
        <p:nvPicPr>
          <p:cNvPr id="16" name="Picture 15"/>
          <p:cNvPicPr>
            <a:picLocks noChangeAspect="1"/>
          </p:cNvPicPr>
          <p:nvPr/>
        </p:nvPicPr>
        <p:blipFill>
          <a:blip r:embed="rId6"/>
          <a:stretch>
            <a:fillRect/>
          </a:stretch>
        </p:blipFill>
        <p:spPr>
          <a:xfrm>
            <a:off x="7259909" y="5030404"/>
            <a:ext cx="4932091" cy="1810669"/>
          </a:xfrm>
          <a:prstGeom prst="rect">
            <a:avLst/>
          </a:prstGeom>
        </p:spPr>
      </p:pic>
    </p:spTree>
    <p:extLst>
      <p:ext uri="{BB962C8B-B14F-4D97-AF65-F5344CB8AC3E}">
        <p14:creationId xmlns:p14="http://schemas.microsoft.com/office/powerpoint/2010/main" val="882661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Measures of Variability</a:t>
            </a:r>
            <a:endParaRPr lang="en-US" dirty="0"/>
          </a:p>
        </p:txBody>
      </p:sp>
      <p:pic>
        <p:nvPicPr>
          <p:cNvPr id="7" name="Content Placeholder 6"/>
          <p:cNvPicPr>
            <a:picLocks noGrp="1" noChangeAspect="1"/>
          </p:cNvPicPr>
          <p:nvPr>
            <p:ph idx="1"/>
          </p:nvPr>
        </p:nvPicPr>
        <p:blipFill>
          <a:blip r:embed="rId3"/>
          <a:stretch>
            <a:fillRect/>
          </a:stretch>
        </p:blipFill>
        <p:spPr>
          <a:xfrm>
            <a:off x="2877033" y="1876654"/>
            <a:ext cx="6437934" cy="4249280"/>
          </a:xfrm>
          <a:prstGeom prst="rect">
            <a:avLst/>
          </a:prstGeom>
        </p:spPr>
      </p:pic>
    </p:spTree>
    <p:extLst>
      <p:ext uri="{BB962C8B-B14F-4D97-AF65-F5344CB8AC3E}">
        <p14:creationId xmlns:p14="http://schemas.microsoft.com/office/powerpoint/2010/main" val="3858647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Analyzing Associations</a:t>
            </a:r>
            <a:endParaRPr lang="en-US" dirty="0"/>
          </a:p>
        </p:txBody>
      </p:sp>
      <p:pic>
        <p:nvPicPr>
          <p:cNvPr id="7" name="Content Placeholder 6"/>
          <p:cNvPicPr>
            <a:picLocks noGrp="1" noChangeAspect="1"/>
          </p:cNvPicPr>
          <p:nvPr>
            <p:ph idx="1"/>
          </p:nvPr>
        </p:nvPicPr>
        <p:blipFill>
          <a:blip r:embed="rId3"/>
          <a:stretch>
            <a:fillRect/>
          </a:stretch>
        </p:blipFill>
        <p:spPr>
          <a:xfrm>
            <a:off x="2596592" y="2208914"/>
            <a:ext cx="6998815" cy="3584759"/>
          </a:xfrm>
          <a:prstGeom prst="rect">
            <a:avLst/>
          </a:prstGeom>
        </p:spPr>
      </p:pic>
    </p:spTree>
    <p:extLst>
      <p:ext uri="{BB962C8B-B14F-4D97-AF65-F5344CB8AC3E}">
        <p14:creationId xmlns:p14="http://schemas.microsoft.com/office/powerpoint/2010/main" val="2450291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9822"/>
            <a:ext cx="10360742" cy="490281"/>
          </a:xfrm>
        </p:spPr>
        <p:txBody>
          <a:bodyPr>
            <a:normAutofit fontScale="90000"/>
          </a:bodyPr>
          <a:lstStyle/>
          <a:p>
            <a:r>
              <a:rPr lang="en-US" b="1" dirty="0"/>
              <a:t>Data Preparation and Management in Finance</a:t>
            </a:r>
            <a:endParaRPr lang="en-US" dirty="0"/>
          </a:p>
        </p:txBody>
      </p:sp>
      <p:sp>
        <p:nvSpPr>
          <p:cNvPr id="6" name="Content Placeholder 5"/>
          <p:cNvSpPr>
            <a:spLocks noGrp="1"/>
          </p:cNvSpPr>
          <p:nvPr>
            <p:ph idx="1"/>
          </p:nvPr>
        </p:nvSpPr>
        <p:spPr>
          <a:xfrm>
            <a:off x="0" y="712262"/>
            <a:ext cx="5424949" cy="3110169"/>
          </a:xfrm>
        </p:spPr>
        <p:txBody>
          <a:bodyPr>
            <a:noAutofit/>
          </a:bodyPr>
          <a:lstStyle/>
          <a:p>
            <a:pPr marL="0" indent="0">
              <a:buNone/>
            </a:pPr>
            <a:r>
              <a:rPr lang="en-US" sz="1600" b="1" dirty="0"/>
              <a:t>1. Identifying and Handling Missing Data</a:t>
            </a:r>
            <a:endParaRPr lang="en-US" sz="1600" dirty="0"/>
          </a:p>
          <a:p>
            <a:pPr marL="0" lvl="0" indent="0">
              <a:buNone/>
            </a:pPr>
            <a:r>
              <a:rPr lang="en-US" sz="1600" b="1" dirty="0"/>
              <a:t>Detection</a:t>
            </a:r>
            <a:r>
              <a:rPr lang="en-US" sz="1600" dirty="0"/>
              <a:t>: Identify rows or columns with missing values (</a:t>
            </a:r>
            <a:r>
              <a:rPr lang="en-US" sz="1600" dirty="0" err="1"/>
              <a:t>NaN</a:t>
            </a:r>
            <a:r>
              <a:rPr lang="en-US" sz="1600" dirty="0"/>
              <a:t>).</a:t>
            </a:r>
          </a:p>
          <a:p>
            <a:pPr marL="0" lvl="0" indent="0">
              <a:buNone/>
            </a:pPr>
            <a:r>
              <a:rPr lang="en-US" sz="1600" b="1" dirty="0"/>
              <a:t>Solutions</a:t>
            </a:r>
            <a:r>
              <a:rPr lang="en-US" sz="1600" dirty="0"/>
              <a:t>: </a:t>
            </a:r>
          </a:p>
          <a:p>
            <a:pPr marL="457200" lvl="1" indent="0">
              <a:buNone/>
            </a:pPr>
            <a:r>
              <a:rPr lang="en-US" sz="1600" dirty="0"/>
              <a:t>Remove rows or columns with too many missing values.</a:t>
            </a:r>
          </a:p>
          <a:p>
            <a:pPr marL="457200" lvl="1" indent="0">
              <a:buNone/>
            </a:pPr>
            <a:r>
              <a:rPr lang="en-US" sz="1600" dirty="0"/>
              <a:t>Replace missing values with: </a:t>
            </a:r>
          </a:p>
          <a:p>
            <a:pPr marL="914400" lvl="2" indent="0">
              <a:buNone/>
            </a:pPr>
            <a:r>
              <a:rPr lang="en-US" sz="1600" dirty="0"/>
              <a:t>Mean, median, or mode.</a:t>
            </a:r>
          </a:p>
          <a:p>
            <a:pPr marL="914400" lvl="2" indent="0">
              <a:buNone/>
            </a:pPr>
            <a:r>
              <a:rPr lang="en-US" sz="1600" dirty="0"/>
              <a:t>Estimated values (interpolation).</a:t>
            </a:r>
          </a:p>
          <a:p>
            <a:pPr marL="914400" lvl="2" indent="0">
              <a:buNone/>
            </a:pPr>
            <a:r>
              <a:rPr lang="en-US" sz="1600" dirty="0"/>
              <a:t>A constant value.</a:t>
            </a:r>
          </a:p>
          <a:p>
            <a:pPr marL="0" indent="0">
              <a:buNone/>
            </a:pPr>
            <a:r>
              <a:rPr lang="en-US" sz="1600" dirty="0"/>
              <a:t> </a:t>
            </a:r>
            <a:r>
              <a:rPr lang="en-US" sz="1600" b="1" dirty="0"/>
              <a:t>2. Removing Duplicates</a:t>
            </a:r>
            <a:endParaRPr lang="en-US" sz="1600" dirty="0"/>
          </a:p>
          <a:p>
            <a:pPr marL="0" lvl="0" indent="0">
              <a:buNone/>
            </a:pPr>
            <a:r>
              <a:rPr lang="en-US" sz="1600" dirty="0"/>
              <a:t>Duplicates can occur during data extraction or merging.</a:t>
            </a:r>
          </a:p>
          <a:p>
            <a:pPr marL="0" lvl="0" indent="0">
              <a:buNone/>
            </a:pPr>
            <a:r>
              <a:rPr lang="en-US" sz="1600" b="1" dirty="0"/>
              <a:t>Solution</a:t>
            </a:r>
            <a:r>
              <a:rPr lang="en-US" sz="1600" dirty="0"/>
              <a:t>: </a:t>
            </a:r>
          </a:p>
          <a:p>
            <a:pPr marL="457200" lvl="1" indent="0">
              <a:buNone/>
            </a:pPr>
            <a:r>
              <a:rPr lang="en-US" sz="1600" dirty="0"/>
              <a:t>Use functions like </a:t>
            </a:r>
            <a:r>
              <a:rPr lang="en-US" sz="1600" dirty="0" err="1"/>
              <a:t>drop_duplicates</a:t>
            </a:r>
            <a:r>
              <a:rPr lang="en-US" sz="1600" dirty="0"/>
              <a:t>() to remove duplicate rows.</a:t>
            </a:r>
          </a:p>
        </p:txBody>
      </p:sp>
      <p:sp>
        <p:nvSpPr>
          <p:cNvPr id="31" name="Rectangle 30"/>
          <p:cNvSpPr/>
          <p:nvPr/>
        </p:nvSpPr>
        <p:spPr>
          <a:xfrm>
            <a:off x="6263149" y="1769290"/>
            <a:ext cx="6096000" cy="5078313"/>
          </a:xfrm>
          <a:prstGeom prst="rect">
            <a:avLst/>
          </a:prstGeom>
        </p:spPr>
        <p:txBody>
          <a:bodyPr>
            <a:spAutoFit/>
          </a:bodyPr>
          <a:lstStyle/>
          <a:p>
            <a:r>
              <a:rPr lang="en-US" dirty="0"/>
              <a:t> </a:t>
            </a:r>
            <a:r>
              <a:rPr lang="en-US" b="1" dirty="0"/>
              <a:t>5. Standardizing and Normalizing Data</a:t>
            </a:r>
            <a:endParaRPr lang="en-US" sz="2400" dirty="0"/>
          </a:p>
          <a:p>
            <a:pPr lvl="0"/>
            <a:r>
              <a:rPr lang="en-US" b="1" dirty="0"/>
              <a:t>Standardization</a:t>
            </a:r>
            <a:r>
              <a:rPr lang="en-US" dirty="0"/>
              <a:t>: </a:t>
            </a:r>
            <a:endParaRPr lang="en-US" sz="2400" dirty="0"/>
          </a:p>
          <a:p>
            <a:pPr lvl="1"/>
            <a:r>
              <a:rPr lang="en-US" dirty="0"/>
              <a:t>Transform data to have a mean of 0 and a standard deviation of 1.</a:t>
            </a:r>
            <a:endParaRPr lang="en-US" sz="2000" dirty="0"/>
          </a:p>
          <a:p>
            <a:pPr lvl="0"/>
            <a:r>
              <a:rPr lang="en-US" b="1" dirty="0"/>
              <a:t>Normalization</a:t>
            </a:r>
            <a:r>
              <a:rPr lang="en-US" dirty="0"/>
              <a:t>: </a:t>
            </a:r>
            <a:endParaRPr lang="en-US" sz="2400" dirty="0"/>
          </a:p>
          <a:p>
            <a:pPr lvl="1"/>
            <a:r>
              <a:rPr lang="en-US" dirty="0"/>
              <a:t>Scale data between 0 and 1.</a:t>
            </a:r>
            <a:endParaRPr lang="en-US" sz="2000" dirty="0"/>
          </a:p>
          <a:p>
            <a:r>
              <a:rPr lang="en-US" dirty="0"/>
              <a:t> </a:t>
            </a:r>
            <a:r>
              <a:rPr lang="en-US" b="1" dirty="0"/>
              <a:t>6. Transforming and Encoding Data</a:t>
            </a:r>
            <a:endParaRPr lang="en-US" sz="2400" dirty="0"/>
          </a:p>
          <a:p>
            <a:pPr lvl="0"/>
            <a:r>
              <a:rPr lang="en-US" b="1" dirty="0"/>
              <a:t>Categorical Data</a:t>
            </a:r>
            <a:r>
              <a:rPr lang="en-US" dirty="0"/>
              <a:t>: Convert categorical variables into numerical ones using: </a:t>
            </a:r>
            <a:endParaRPr lang="en-US" sz="2400" dirty="0"/>
          </a:p>
          <a:p>
            <a:pPr lvl="1"/>
            <a:r>
              <a:rPr lang="en-US" b="1" dirty="0"/>
              <a:t>One-Hot Encoding</a:t>
            </a:r>
            <a:r>
              <a:rPr lang="en-US" dirty="0"/>
              <a:t>.</a:t>
            </a:r>
            <a:endParaRPr lang="en-US" sz="2000" dirty="0"/>
          </a:p>
          <a:p>
            <a:pPr lvl="1"/>
            <a:r>
              <a:rPr lang="en-US" b="1" dirty="0"/>
              <a:t>Label Encoding</a:t>
            </a:r>
            <a:r>
              <a:rPr lang="en-US" dirty="0"/>
              <a:t>.</a:t>
            </a:r>
            <a:endParaRPr lang="en-US" sz="2000" dirty="0"/>
          </a:p>
          <a:p>
            <a:pPr lvl="0"/>
            <a:r>
              <a:rPr lang="en-US" b="1" dirty="0"/>
              <a:t>Date/Time Data</a:t>
            </a:r>
            <a:r>
              <a:rPr lang="en-US" dirty="0"/>
              <a:t>: </a:t>
            </a:r>
            <a:endParaRPr lang="en-US" sz="2400" dirty="0"/>
          </a:p>
          <a:p>
            <a:pPr lvl="1"/>
            <a:r>
              <a:rPr lang="en-US" dirty="0"/>
              <a:t>Extract features like the day of the week, month, year, etc.</a:t>
            </a:r>
            <a:endParaRPr lang="en-US" sz="2000" dirty="0"/>
          </a:p>
          <a:p>
            <a:r>
              <a:rPr lang="en-US" dirty="0"/>
              <a:t> </a:t>
            </a:r>
            <a:r>
              <a:rPr lang="en-US" b="1" dirty="0"/>
              <a:t>7. Aggregating and Reducing Dimensionality</a:t>
            </a:r>
            <a:endParaRPr lang="en-US" sz="2400" dirty="0"/>
          </a:p>
          <a:p>
            <a:pPr lvl="0"/>
            <a:r>
              <a:rPr lang="en-US" dirty="0"/>
              <a:t>For large datasets: </a:t>
            </a:r>
            <a:endParaRPr lang="en-US" sz="2400" dirty="0"/>
          </a:p>
          <a:p>
            <a:pPr lvl="1"/>
            <a:r>
              <a:rPr lang="en-US" dirty="0"/>
              <a:t>Aggregate data (e.g., daily or weekly averages).</a:t>
            </a:r>
            <a:endParaRPr lang="en-US" sz="2000" dirty="0"/>
          </a:p>
          <a:p>
            <a:pPr lvl="1"/>
            <a:r>
              <a:rPr lang="en-US" dirty="0"/>
              <a:t>Use methods like PCA (Principal Component Analysis) to reduce dimensionality.</a:t>
            </a:r>
          </a:p>
        </p:txBody>
      </p:sp>
      <p:sp>
        <p:nvSpPr>
          <p:cNvPr id="32" name="Rectangle 31"/>
          <p:cNvSpPr/>
          <p:nvPr/>
        </p:nvSpPr>
        <p:spPr>
          <a:xfrm>
            <a:off x="0" y="4667071"/>
            <a:ext cx="6096000" cy="1815882"/>
          </a:xfrm>
          <a:prstGeom prst="rect">
            <a:avLst/>
          </a:prstGeom>
        </p:spPr>
        <p:txBody>
          <a:bodyPr>
            <a:spAutoFit/>
          </a:bodyPr>
          <a:lstStyle/>
          <a:p>
            <a:r>
              <a:rPr lang="en-US" sz="1600" dirty="0"/>
              <a:t> </a:t>
            </a:r>
            <a:r>
              <a:rPr lang="en-US" sz="1600" b="1" dirty="0"/>
              <a:t>3. Checking and Fixing Data Types</a:t>
            </a:r>
            <a:endParaRPr lang="en-US" sz="1600" dirty="0"/>
          </a:p>
          <a:p>
            <a:pPr lvl="0"/>
            <a:r>
              <a:rPr lang="en-US" sz="1600" dirty="0"/>
              <a:t>Ensure each column has the correct data type: </a:t>
            </a:r>
          </a:p>
          <a:p>
            <a:pPr lvl="1"/>
            <a:r>
              <a:rPr lang="en-US" sz="1600" dirty="0"/>
              <a:t>Numeric: </a:t>
            </a:r>
            <a:r>
              <a:rPr lang="en-US" sz="1600" b="1" dirty="0" err="1"/>
              <a:t>int</a:t>
            </a:r>
            <a:r>
              <a:rPr lang="en-US" sz="1600" dirty="0"/>
              <a:t>, </a:t>
            </a:r>
            <a:r>
              <a:rPr lang="en-US" sz="1600" b="1" dirty="0"/>
              <a:t>float</a:t>
            </a:r>
            <a:r>
              <a:rPr lang="en-US" sz="1600" dirty="0"/>
              <a:t>.</a:t>
            </a:r>
          </a:p>
          <a:p>
            <a:pPr lvl="1"/>
            <a:r>
              <a:rPr lang="en-US" sz="1600" dirty="0"/>
              <a:t>Text: </a:t>
            </a:r>
            <a:r>
              <a:rPr lang="en-US" sz="1600" b="1" dirty="0"/>
              <a:t>string</a:t>
            </a:r>
            <a:r>
              <a:rPr lang="en-US" sz="1600" dirty="0"/>
              <a:t>.</a:t>
            </a:r>
          </a:p>
          <a:p>
            <a:pPr lvl="1"/>
            <a:r>
              <a:rPr lang="en-US" sz="1600" dirty="0"/>
              <a:t>Date/Time: </a:t>
            </a:r>
            <a:r>
              <a:rPr lang="en-US" sz="1600" b="1" dirty="0" err="1"/>
              <a:t>datetime</a:t>
            </a:r>
            <a:r>
              <a:rPr lang="en-US" sz="1600" dirty="0"/>
              <a:t>.</a:t>
            </a:r>
          </a:p>
          <a:p>
            <a:pPr lvl="2"/>
            <a:r>
              <a:rPr lang="en-US" sz="1600" b="1" dirty="0"/>
              <a:t>IQR (Interquartile Range)</a:t>
            </a:r>
            <a:r>
              <a:rPr lang="en-US" sz="1600" dirty="0"/>
              <a:t>.</a:t>
            </a:r>
          </a:p>
          <a:p>
            <a:pPr lvl="2"/>
            <a:r>
              <a:rPr lang="en-US" sz="1600" b="1" dirty="0"/>
              <a:t>Z-scores</a:t>
            </a:r>
            <a:r>
              <a:rPr lang="en-US" sz="1600" dirty="0"/>
              <a:t>.</a:t>
            </a:r>
          </a:p>
        </p:txBody>
      </p:sp>
      <p:sp>
        <p:nvSpPr>
          <p:cNvPr id="4" name="Rectangle 3"/>
          <p:cNvSpPr/>
          <p:nvPr/>
        </p:nvSpPr>
        <p:spPr>
          <a:xfrm>
            <a:off x="6204770" y="580103"/>
            <a:ext cx="6096000" cy="1323439"/>
          </a:xfrm>
          <a:prstGeom prst="rect">
            <a:avLst/>
          </a:prstGeom>
        </p:spPr>
        <p:txBody>
          <a:bodyPr>
            <a:spAutoFit/>
          </a:bodyPr>
          <a:lstStyle/>
          <a:p>
            <a:r>
              <a:rPr lang="en-US" sz="1600" dirty="0"/>
              <a:t> </a:t>
            </a:r>
            <a:r>
              <a:rPr lang="en-US" sz="1600" b="1" dirty="0"/>
              <a:t>4. Handling Outliers</a:t>
            </a:r>
            <a:endParaRPr lang="en-US" sz="1600" dirty="0"/>
          </a:p>
          <a:p>
            <a:pPr lvl="0"/>
            <a:r>
              <a:rPr lang="en-US" sz="1600" dirty="0"/>
              <a:t>Identify values that are far outside the normal range.</a:t>
            </a:r>
          </a:p>
          <a:p>
            <a:pPr lvl="0"/>
            <a:r>
              <a:rPr lang="en-US" sz="1600" b="1" dirty="0"/>
              <a:t>Solutions</a:t>
            </a:r>
            <a:r>
              <a:rPr lang="en-US" sz="1600" dirty="0"/>
              <a:t>: </a:t>
            </a:r>
          </a:p>
          <a:p>
            <a:pPr lvl="1"/>
            <a:r>
              <a:rPr lang="en-US" sz="1600" dirty="0"/>
              <a:t>Remove or adjust outliers.</a:t>
            </a:r>
          </a:p>
          <a:p>
            <a:pPr lvl="1"/>
            <a:r>
              <a:rPr lang="en-US" sz="1600" dirty="0"/>
              <a:t>Use statistical methods like: </a:t>
            </a:r>
          </a:p>
        </p:txBody>
      </p:sp>
    </p:spTree>
    <p:extLst>
      <p:ext uri="{BB962C8B-B14F-4D97-AF65-F5344CB8AC3E}">
        <p14:creationId xmlns:p14="http://schemas.microsoft.com/office/powerpoint/2010/main" val="3408444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modelling</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2458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54" y="46116"/>
            <a:ext cx="10515600" cy="851719"/>
          </a:xfrm>
        </p:spPr>
        <p:txBody>
          <a:bodyPr/>
          <a:lstStyle/>
          <a:p>
            <a:r>
              <a:rPr lang="en-US" b="1" dirty="0"/>
              <a:t>Statistical Methods and Financial Econometrics</a:t>
            </a:r>
            <a:endParaRPr lang="en-US" dirty="0"/>
          </a:p>
        </p:txBody>
      </p:sp>
      <p:sp>
        <p:nvSpPr>
          <p:cNvPr id="3" name="Content Placeholder 2"/>
          <p:cNvSpPr>
            <a:spLocks noGrp="1"/>
          </p:cNvSpPr>
          <p:nvPr>
            <p:ph idx="1"/>
          </p:nvPr>
        </p:nvSpPr>
        <p:spPr>
          <a:xfrm>
            <a:off x="209550" y="982395"/>
            <a:ext cx="10515600" cy="2384425"/>
          </a:xfrm>
        </p:spPr>
        <p:txBody>
          <a:bodyPr>
            <a:normAutofit fontScale="85000" lnSpcReduction="20000"/>
          </a:bodyPr>
          <a:lstStyle/>
          <a:p>
            <a:pPr algn="just"/>
            <a:r>
              <a:rPr lang="en-US" dirty="0"/>
              <a:t>ARIMA =&gt; to understand and predict future values,</a:t>
            </a:r>
          </a:p>
          <a:p>
            <a:pPr marL="0" indent="0" algn="just">
              <a:buNone/>
            </a:pPr>
            <a:r>
              <a:rPr lang="en-US" dirty="0"/>
              <a:t>Useful for business planning, inventory, and resource allocation.</a:t>
            </a:r>
          </a:p>
          <a:p>
            <a:pPr algn="just"/>
            <a:r>
              <a:rPr lang="en-US" dirty="0"/>
              <a:t>Model future values ​​by:</a:t>
            </a:r>
          </a:p>
          <a:p>
            <a:pPr lvl="1" algn="just"/>
            <a:r>
              <a:rPr lang="en-US" dirty="0"/>
              <a:t>AR: The relationship between a value and its previous values.</a:t>
            </a:r>
          </a:p>
          <a:p>
            <a:pPr lvl="1" algn="just"/>
            <a:r>
              <a:rPr lang="en-US" dirty="0"/>
              <a:t>I: Making the series stationary (by differentiating).</a:t>
            </a:r>
          </a:p>
          <a:p>
            <a:pPr lvl="1" algn="just"/>
            <a:r>
              <a:rPr lang="en-US" dirty="0"/>
              <a:t>MA: Errors in previous predictions.</a:t>
            </a:r>
          </a:p>
          <a:p>
            <a:pPr marL="0" indent="0" algn="just">
              <a:buNone/>
            </a:pPr>
            <a:r>
              <a:rPr lang="en-US" dirty="0"/>
              <a:t>Example: Monthly sales forecasts in a store.</a:t>
            </a:r>
          </a:p>
          <a:p>
            <a:pPr marL="0" indent="0" algn="just">
              <a:buNone/>
            </a:pPr>
            <a:endParaRPr lang="en-US" dirty="0"/>
          </a:p>
          <a:p>
            <a:pPr marL="0" indent="0" algn="just">
              <a:buNone/>
            </a:pPr>
            <a:endParaRPr lang="en-US" dirty="0"/>
          </a:p>
        </p:txBody>
      </p:sp>
      <p:sp>
        <p:nvSpPr>
          <p:cNvPr id="9" name="Rectangle 8"/>
          <p:cNvSpPr/>
          <p:nvPr/>
        </p:nvSpPr>
        <p:spPr>
          <a:xfrm>
            <a:off x="487680" y="3387775"/>
            <a:ext cx="12047220" cy="2031325"/>
          </a:xfrm>
          <a:prstGeom prst="rect">
            <a:avLst/>
          </a:prstGeom>
        </p:spPr>
        <p:txBody>
          <a:bodyPr wrap="square">
            <a:spAutoFit/>
          </a:bodyPr>
          <a:lstStyle/>
          <a:p>
            <a:r>
              <a:rPr lang="en-US" b="1" dirty="0"/>
              <a:t>GARCH (Generalized Autoregressive Conditional </a:t>
            </a:r>
            <a:r>
              <a:rPr lang="en-US" b="1" dirty="0" err="1"/>
              <a:t>Heteroskedasticity</a:t>
            </a:r>
            <a:r>
              <a:rPr lang="en-US" b="1" dirty="0"/>
              <a:t>)</a:t>
            </a:r>
          </a:p>
          <a:p>
            <a:r>
              <a:rPr lang="en-US" dirty="0"/>
              <a:t>Models the volatility (variability) of data.</a:t>
            </a:r>
          </a:p>
          <a:p>
            <a:endParaRPr lang="en-US" dirty="0"/>
          </a:p>
          <a:p>
            <a:r>
              <a:rPr lang="en-US" dirty="0"/>
              <a:t>Useful for:</a:t>
            </a:r>
          </a:p>
          <a:p>
            <a:pPr marL="285750" indent="-285750">
              <a:buFont typeface="Arial" panose="020B0604020202020204" pitchFamily="34" charset="0"/>
              <a:buChar char="•"/>
            </a:pPr>
            <a:r>
              <a:rPr lang="en-US" dirty="0"/>
              <a:t>Estimating financial risks.</a:t>
            </a:r>
          </a:p>
          <a:p>
            <a:pPr marL="285750" indent="-285750">
              <a:buFont typeface="Arial" panose="020B0604020202020204" pitchFamily="34" charset="0"/>
              <a:buChar char="•"/>
            </a:pPr>
            <a:r>
              <a:rPr lang="en-US" dirty="0"/>
              <a:t>Pricing options and financial derivatives.</a:t>
            </a:r>
          </a:p>
          <a:p>
            <a:r>
              <a:rPr lang="en-US" dirty="0"/>
              <a:t>Example: Daily volatility of stock prices.</a:t>
            </a:r>
          </a:p>
        </p:txBody>
      </p:sp>
      <p:pic>
        <p:nvPicPr>
          <p:cNvPr id="5" name="Picture 4"/>
          <p:cNvPicPr>
            <a:picLocks noChangeAspect="1"/>
          </p:cNvPicPr>
          <p:nvPr/>
        </p:nvPicPr>
        <p:blipFill>
          <a:blip r:embed="rId3"/>
          <a:stretch>
            <a:fillRect/>
          </a:stretch>
        </p:blipFill>
        <p:spPr>
          <a:xfrm>
            <a:off x="2343150" y="5482720"/>
            <a:ext cx="3680558" cy="1048603"/>
          </a:xfrm>
          <a:prstGeom prst="rect">
            <a:avLst/>
          </a:prstGeom>
        </p:spPr>
      </p:pic>
      <p:pic>
        <p:nvPicPr>
          <p:cNvPr id="7" name="Picture 6"/>
          <p:cNvPicPr>
            <a:picLocks noChangeAspect="1"/>
          </p:cNvPicPr>
          <p:nvPr/>
        </p:nvPicPr>
        <p:blipFill>
          <a:blip r:embed="rId4"/>
          <a:stretch>
            <a:fillRect/>
          </a:stretch>
        </p:blipFill>
        <p:spPr>
          <a:xfrm>
            <a:off x="6802669" y="4669764"/>
            <a:ext cx="5389331" cy="2231329"/>
          </a:xfrm>
          <a:prstGeom prst="rect">
            <a:avLst/>
          </a:prstGeom>
        </p:spPr>
      </p:pic>
      <p:pic>
        <p:nvPicPr>
          <p:cNvPr id="15" name="Picture 14"/>
          <p:cNvPicPr>
            <a:picLocks noChangeAspect="1"/>
          </p:cNvPicPr>
          <p:nvPr/>
        </p:nvPicPr>
        <p:blipFill>
          <a:blip r:embed="rId5"/>
          <a:stretch>
            <a:fillRect/>
          </a:stretch>
        </p:blipFill>
        <p:spPr>
          <a:xfrm>
            <a:off x="9028063" y="3220405"/>
            <a:ext cx="2609314" cy="1024217"/>
          </a:xfrm>
          <a:prstGeom prst="rect">
            <a:avLst/>
          </a:prstGeom>
        </p:spPr>
      </p:pic>
      <p:pic>
        <p:nvPicPr>
          <p:cNvPr id="17" name="Picture 16"/>
          <p:cNvPicPr>
            <a:picLocks noChangeAspect="1"/>
          </p:cNvPicPr>
          <p:nvPr/>
        </p:nvPicPr>
        <p:blipFill>
          <a:blip r:embed="rId6"/>
          <a:stretch>
            <a:fillRect/>
          </a:stretch>
        </p:blipFill>
        <p:spPr>
          <a:xfrm>
            <a:off x="8473118" y="850761"/>
            <a:ext cx="3718882" cy="1896020"/>
          </a:xfrm>
          <a:prstGeom prst="rect">
            <a:avLst/>
          </a:prstGeom>
        </p:spPr>
      </p:pic>
    </p:spTree>
    <p:extLst>
      <p:ext uri="{BB962C8B-B14F-4D97-AF65-F5344CB8AC3E}">
        <p14:creationId xmlns:p14="http://schemas.microsoft.com/office/powerpoint/2010/main" val="3103102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5" y="0"/>
            <a:ext cx="8629650" cy="492125"/>
          </a:xfrm>
        </p:spPr>
        <p:txBody>
          <a:bodyPr>
            <a:normAutofit fontScale="90000"/>
          </a:bodyPr>
          <a:lstStyle/>
          <a:p>
            <a:r>
              <a:rPr lang="en-US" b="1" dirty="0"/>
              <a:t>Machine Learning - SL (1)</a:t>
            </a:r>
            <a:endParaRPr lang="en-US" dirty="0"/>
          </a:p>
        </p:txBody>
      </p:sp>
      <p:sp>
        <p:nvSpPr>
          <p:cNvPr id="3" name="Content Placeholder 2"/>
          <p:cNvSpPr>
            <a:spLocks noGrp="1"/>
          </p:cNvSpPr>
          <p:nvPr>
            <p:ph idx="1"/>
          </p:nvPr>
        </p:nvSpPr>
        <p:spPr>
          <a:xfrm>
            <a:off x="161924" y="679450"/>
            <a:ext cx="11481435" cy="5335270"/>
          </a:xfrm>
        </p:spPr>
        <p:txBody>
          <a:bodyPr>
            <a:normAutofit/>
          </a:bodyPr>
          <a:lstStyle/>
          <a:p>
            <a:r>
              <a:rPr lang="en-US" b="1" dirty="0"/>
              <a:t>Supervised Learning=Predicts continuous variables</a:t>
            </a:r>
          </a:p>
          <a:p>
            <a:pPr lvl="1"/>
            <a:r>
              <a:rPr lang="en-US" b="1" dirty="0"/>
              <a:t>Classification</a:t>
            </a:r>
            <a:r>
              <a:rPr lang="en-US" dirty="0"/>
              <a:t>: </a:t>
            </a:r>
            <a:r>
              <a:rPr lang="en-US" b="1" dirty="0">
                <a:solidFill>
                  <a:srgbClr val="FF0000"/>
                </a:solidFill>
              </a:rPr>
              <a:t>Predicts</a:t>
            </a:r>
            <a:r>
              <a:rPr lang="en-US" dirty="0"/>
              <a:t> categorical outcomes. For instance, classifying emails as spam or not spam. Key algorithms include:</a:t>
            </a:r>
          </a:p>
          <a:p>
            <a:pPr lvl="2"/>
            <a:r>
              <a:rPr lang="en-US" b="1" dirty="0"/>
              <a:t>Logistic Regression</a:t>
            </a:r>
            <a:r>
              <a:rPr lang="en-US" dirty="0"/>
              <a:t>: Fits a sigmoid function to estimate the probability of a class.</a:t>
            </a:r>
          </a:p>
          <a:p>
            <a:pPr lvl="2"/>
            <a:r>
              <a:rPr lang="en-US" b="1" dirty="0"/>
              <a:t>K-Nearest Neighbors (KNN)</a:t>
            </a:r>
            <a:r>
              <a:rPr lang="en-US" dirty="0"/>
              <a:t>: assigns a class based on the majority class of the K closest data points. K is a </a:t>
            </a:r>
            <a:r>
              <a:rPr lang="en-US" dirty="0" err="1"/>
              <a:t>hyperparameter</a:t>
            </a:r>
            <a:r>
              <a:rPr lang="en-US" dirty="0"/>
              <a:t>.</a:t>
            </a:r>
          </a:p>
          <a:p>
            <a:pPr lvl="2"/>
            <a:r>
              <a:rPr lang="en-US" b="1" dirty="0"/>
              <a:t>Support Vector Machine (SVM)</a:t>
            </a:r>
            <a:r>
              <a:rPr lang="en-US" dirty="0"/>
              <a:t>: finds a decision boundary (</a:t>
            </a:r>
            <a:r>
              <a:rPr lang="en-US" dirty="0" err="1"/>
              <a:t>hyperplane</a:t>
            </a:r>
            <a:r>
              <a:rPr lang="en-US" dirty="0"/>
              <a:t>) that maximizes the margin between classes, using kernel functions for complex boundaries.</a:t>
            </a:r>
          </a:p>
          <a:p>
            <a:pPr lvl="2"/>
            <a:r>
              <a:rPr lang="en-US" b="1" dirty="0"/>
              <a:t>Naive Bayes</a:t>
            </a:r>
            <a:r>
              <a:rPr lang="en-US" dirty="0"/>
              <a:t>: uses Bayes’ theorem to classify based on word probabilities, commonly used in spam filters.</a:t>
            </a:r>
          </a:p>
          <a:p>
            <a:pPr lvl="2"/>
            <a:r>
              <a:rPr lang="en-US" b="1" dirty="0"/>
              <a:t>Decision Trees</a:t>
            </a:r>
            <a:r>
              <a:rPr lang="en-US" dirty="0"/>
              <a:t>: splits data into branches based on features to create "pure" leaf nodes. These are foundational for ensemble methods like: </a:t>
            </a:r>
          </a:p>
          <a:p>
            <a:pPr lvl="3"/>
            <a:r>
              <a:rPr lang="en-US" b="1" dirty="0"/>
              <a:t>Random Forests</a:t>
            </a:r>
            <a:r>
              <a:rPr lang="en-US" dirty="0"/>
              <a:t>: Combines multiple decision trees using bagging to improve robustness and prevent </a:t>
            </a:r>
            <a:r>
              <a:rPr lang="en-US" dirty="0" err="1"/>
              <a:t>overfitting</a:t>
            </a:r>
            <a:r>
              <a:rPr lang="en-US" dirty="0"/>
              <a:t>.</a:t>
            </a:r>
          </a:p>
          <a:p>
            <a:pPr lvl="3"/>
            <a:r>
              <a:rPr lang="en-US" b="1" dirty="0"/>
              <a:t>Boosting</a:t>
            </a:r>
            <a:r>
              <a:rPr lang="en-US" dirty="0"/>
              <a:t>: Sequentially trains models to correct errors of previous ones (e.g., </a:t>
            </a:r>
            <a:r>
              <a:rPr lang="en-US" dirty="0" err="1"/>
              <a:t>AdaBoost</a:t>
            </a:r>
            <a:r>
              <a:rPr lang="en-US" dirty="0"/>
              <a:t>, Gradient Boosting, </a:t>
            </a:r>
            <a:r>
              <a:rPr lang="en-US" dirty="0" err="1"/>
              <a:t>XGBoost</a:t>
            </a:r>
            <a:r>
              <a:rPr lang="en-US" dirty="0"/>
              <a:t>).</a:t>
            </a:r>
          </a:p>
          <a:p>
            <a:endParaRPr lang="en-US" b="1" dirty="0"/>
          </a:p>
        </p:txBody>
      </p:sp>
    </p:spTree>
    <p:extLst>
      <p:ext uri="{BB962C8B-B14F-4D97-AF65-F5344CB8AC3E}">
        <p14:creationId xmlns:p14="http://schemas.microsoft.com/office/powerpoint/2010/main" val="1181572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7AAEA-7B05-9D05-0C4F-22D69895F97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66FE31A-6359-CBFE-7C3C-32F64E76C2B9}"/>
              </a:ext>
            </a:extLst>
          </p:cNvPr>
          <p:cNvSpPr>
            <a:spLocks noGrp="1"/>
          </p:cNvSpPr>
          <p:nvPr>
            <p:ph idx="1"/>
          </p:nvPr>
        </p:nvSpPr>
        <p:spPr/>
        <p:txBody>
          <a:bodyPr/>
          <a:lstStyle/>
          <a:p>
            <a:pPr marL="0" indent="0">
              <a:buNone/>
            </a:pPr>
            <a:r>
              <a:rPr lang="en-US" dirty="0"/>
              <a:t>According to </a:t>
            </a:r>
            <a:r>
              <a:rPr lang="en-US" b="1" dirty="0"/>
              <a:t>C. S. Lewis: </a:t>
            </a:r>
          </a:p>
          <a:p>
            <a:pPr marL="0" indent="0">
              <a:buNone/>
            </a:pPr>
            <a:r>
              <a:rPr lang="en-US" dirty="0"/>
              <a:t>"We do not teach what we know, but what we have become through what we know." </a:t>
            </a:r>
          </a:p>
          <a:p>
            <a:pPr marL="0" indent="0">
              <a:buNone/>
            </a:pPr>
            <a:endParaRPr lang="en-US" dirty="0"/>
          </a:p>
          <a:p>
            <a:pPr marL="0" indent="0">
              <a:buNone/>
            </a:pPr>
            <a:r>
              <a:rPr lang="en-US" dirty="0"/>
              <a:t>"This course is an invitation to a conversation that began long before and will continue long after the presentation ends." </a:t>
            </a:r>
          </a:p>
          <a:p>
            <a:pPr marL="0" indent="0">
              <a:buNone/>
            </a:pPr>
            <a:endParaRPr lang="en-US" dirty="0"/>
          </a:p>
          <a:p>
            <a:pPr marL="0" indent="0">
              <a:buNone/>
            </a:pPr>
            <a:r>
              <a:rPr lang="en-US" dirty="0"/>
              <a:t>"Good courses are built over time - from ideas read, tested, and re-understood."</a:t>
            </a:r>
          </a:p>
          <a:p>
            <a:endParaRPr lang="en-US" dirty="0"/>
          </a:p>
        </p:txBody>
      </p:sp>
    </p:spTree>
    <p:extLst>
      <p:ext uri="{BB962C8B-B14F-4D97-AF65-F5344CB8AC3E}">
        <p14:creationId xmlns:p14="http://schemas.microsoft.com/office/powerpoint/2010/main" val="1552648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39F53-E652-0C5D-95C7-4DBEE498D0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2B0803-DC57-04B9-D7BA-FC43637577B3}"/>
              </a:ext>
            </a:extLst>
          </p:cNvPr>
          <p:cNvSpPr>
            <a:spLocks noGrp="1"/>
          </p:cNvSpPr>
          <p:nvPr>
            <p:ph type="title"/>
          </p:nvPr>
        </p:nvSpPr>
        <p:spPr>
          <a:xfrm>
            <a:off x="85725" y="0"/>
            <a:ext cx="8629650" cy="492125"/>
          </a:xfrm>
        </p:spPr>
        <p:txBody>
          <a:bodyPr>
            <a:normAutofit fontScale="90000"/>
          </a:bodyPr>
          <a:lstStyle/>
          <a:p>
            <a:r>
              <a:rPr lang="en-US" b="1" dirty="0"/>
              <a:t>Machine Learning - SL (2)</a:t>
            </a:r>
            <a:endParaRPr lang="en-US" dirty="0"/>
          </a:p>
        </p:txBody>
      </p:sp>
      <p:pic>
        <p:nvPicPr>
          <p:cNvPr id="7" name="Picture 6">
            <a:extLst>
              <a:ext uri="{FF2B5EF4-FFF2-40B4-BE49-F238E27FC236}">
                <a16:creationId xmlns:a16="http://schemas.microsoft.com/office/drawing/2014/main" id="{9B37A8E6-0A23-CA70-421F-1F1B0967896B}"/>
              </a:ext>
            </a:extLst>
          </p:cNvPr>
          <p:cNvPicPr/>
          <p:nvPr/>
        </p:nvPicPr>
        <p:blipFill rotWithShape="1">
          <a:blip r:embed="rId3"/>
          <a:srcRect l="16667" t="33732" r="47564" b="18633"/>
          <a:stretch/>
        </p:blipFill>
        <p:spPr bwMode="auto">
          <a:xfrm>
            <a:off x="334324" y="3429001"/>
            <a:ext cx="4108136" cy="3429000"/>
          </a:xfrm>
          <a:prstGeom prst="rect">
            <a:avLst/>
          </a:prstGeom>
          <a:ln>
            <a:noFill/>
          </a:ln>
          <a:extLst>
            <a:ext uri="{53640926-AAD7-44D8-BBD7-CCE9431645EC}">
              <a14:shadowObscured xmlns:a14="http://schemas.microsoft.com/office/drawing/2010/main"/>
            </a:ext>
          </a:extLst>
        </p:spPr>
      </p:pic>
      <p:pic>
        <p:nvPicPr>
          <p:cNvPr id="20" name="Picture 19">
            <a:extLst>
              <a:ext uri="{FF2B5EF4-FFF2-40B4-BE49-F238E27FC236}">
                <a16:creationId xmlns:a16="http://schemas.microsoft.com/office/drawing/2014/main" id="{BB3A6763-7C5B-2EB6-42A0-E243C39FCB90}"/>
              </a:ext>
            </a:extLst>
          </p:cNvPr>
          <p:cNvPicPr/>
          <p:nvPr/>
        </p:nvPicPr>
        <p:blipFill rotWithShape="1">
          <a:blip r:embed="rId4"/>
          <a:srcRect l="18334" t="41481" r="47051" b="33220"/>
          <a:stretch/>
        </p:blipFill>
        <p:spPr bwMode="auto">
          <a:xfrm>
            <a:off x="4442460" y="3703580"/>
            <a:ext cx="2824162" cy="1248784"/>
          </a:xfrm>
          <a:prstGeom prst="rect">
            <a:avLst/>
          </a:prstGeom>
          <a:ln>
            <a:noFill/>
          </a:ln>
          <a:extLst>
            <a:ext uri="{53640926-AAD7-44D8-BBD7-CCE9431645EC}">
              <a14:shadowObscured xmlns:a14="http://schemas.microsoft.com/office/drawing/2010/main"/>
            </a:ext>
          </a:extLst>
        </p:spPr>
      </p:pic>
      <p:pic>
        <p:nvPicPr>
          <p:cNvPr id="23" name="Picture 22">
            <a:extLst>
              <a:ext uri="{FF2B5EF4-FFF2-40B4-BE49-F238E27FC236}">
                <a16:creationId xmlns:a16="http://schemas.microsoft.com/office/drawing/2014/main" id="{2E142F49-8A09-251C-2665-754028466FE7}"/>
              </a:ext>
            </a:extLst>
          </p:cNvPr>
          <p:cNvPicPr/>
          <p:nvPr/>
        </p:nvPicPr>
        <p:blipFill rotWithShape="1">
          <a:blip r:embed="rId5"/>
          <a:srcRect l="25257" t="33049" r="39872" b="21824"/>
          <a:stretch/>
        </p:blipFill>
        <p:spPr bwMode="auto">
          <a:xfrm>
            <a:off x="7857947" y="3461644"/>
            <a:ext cx="3897173" cy="2895661"/>
          </a:xfrm>
          <a:prstGeom prst="rect">
            <a:avLst/>
          </a:prstGeom>
          <a:ln>
            <a:noFill/>
          </a:ln>
          <a:extLst>
            <a:ext uri="{53640926-AAD7-44D8-BBD7-CCE9431645EC}">
              <a14:shadowObscured xmlns:a14="http://schemas.microsoft.com/office/drawing/2010/main"/>
            </a:ext>
          </a:extLst>
        </p:spPr>
      </p:pic>
      <p:sp>
        <p:nvSpPr>
          <p:cNvPr id="24" name="TextBox 23">
            <a:extLst>
              <a:ext uri="{FF2B5EF4-FFF2-40B4-BE49-F238E27FC236}">
                <a16:creationId xmlns:a16="http://schemas.microsoft.com/office/drawing/2014/main" id="{2E83E074-B92A-5570-451D-EE8E6C62EC03}"/>
              </a:ext>
            </a:extLst>
          </p:cNvPr>
          <p:cNvSpPr txBox="1"/>
          <p:nvPr/>
        </p:nvSpPr>
        <p:spPr>
          <a:xfrm>
            <a:off x="334324" y="1401566"/>
            <a:ext cx="3092257" cy="369332"/>
          </a:xfrm>
          <a:prstGeom prst="rect">
            <a:avLst/>
          </a:prstGeom>
          <a:noFill/>
        </p:spPr>
        <p:txBody>
          <a:bodyPr wrap="none" rtlCol="0">
            <a:spAutoFit/>
          </a:bodyPr>
          <a:lstStyle/>
          <a:p>
            <a:r>
              <a:rPr lang="en-US" dirty="0"/>
              <a:t>Classification + Regression Task</a:t>
            </a:r>
          </a:p>
        </p:txBody>
      </p:sp>
      <p:sp>
        <p:nvSpPr>
          <p:cNvPr id="25" name="TextBox 24">
            <a:extLst>
              <a:ext uri="{FF2B5EF4-FFF2-40B4-BE49-F238E27FC236}">
                <a16:creationId xmlns:a16="http://schemas.microsoft.com/office/drawing/2014/main" id="{DBE91DC9-C928-B4D0-8092-3A9601235605}"/>
              </a:ext>
            </a:extLst>
          </p:cNvPr>
          <p:cNvSpPr txBox="1"/>
          <p:nvPr/>
        </p:nvSpPr>
        <p:spPr>
          <a:xfrm>
            <a:off x="334325" y="713542"/>
            <a:ext cx="3092257" cy="369332"/>
          </a:xfrm>
          <a:prstGeom prst="rect">
            <a:avLst/>
          </a:prstGeom>
          <a:noFill/>
        </p:spPr>
        <p:txBody>
          <a:bodyPr wrap="none" rtlCol="0">
            <a:spAutoFit/>
          </a:bodyPr>
          <a:lstStyle/>
          <a:p>
            <a:r>
              <a:rPr lang="en-US" dirty="0"/>
              <a:t>Regression + Classification Task</a:t>
            </a:r>
          </a:p>
        </p:txBody>
      </p:sp>
      <p:sp>
        <p:nvSpPr>
          <p:cNvPr id="26" name="Equal 25">
            <a:extLst>
              <a:ext uri="{FF2B5EF4-FFF2-40B4-BE49-F238E27FC236}">
                <a16:creationId xmlns:a16="http://schemas.microsoft.com/office/drawing/2014/main" id="{43B2284C-9C98-D449-F463-CF82FCCF2B0A}"/>
              </a:ext>
            </a:extLst>
          </p:cNvPr>
          <p:cNvSpPr/>
          <p:nvPr/>
        </p:nvSpPr>
        <p:spPr>
          <a:xfrm>
            <a:off x="3651465" y="695961"/>
            <a:ext cx="1003493" cy="33146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a:extLst>
              <a:ext uri="{FF2B5EF4-FFF2-40B4-BE49-F238E27FC236}">
                <a16:creationId xmlns:a16="http://schemas.microsoft.com/office/drawing/2014/main" id="{8B07FE86-ADEB-A951-9B9E-7070DECB83CE}"/>
              </a:ext>
            </a:extLst>
          </p:cNvPr>
          <p:cNvSpPr txBox="1"/>
          <p:nvPr/>
        </p:nvSpPr>
        <p:spPr>
          <a:xfrm>
            <a:off x="4772238" y="690741"/>
            <a:ext cx="2012410" cy="369332"/>
          </a:xfrm>
          <a:prstGeom prst="rect">
            <a:avLst/>
          </a:prstGeom>
          <a:noFill/>
        </p:spPr>
        <p:txBody>
          <a:bodyPr wrap="none" rtlCol="0">
            <a:spAutoFit/>
          </a:bodyPr>
          <a:lstStyle/>
          <a:p>
            <a:r>
              <a:rPr lang="en-US" dirty="0"/>
              <a:t>Non-Parametric </a:t>
            </a:r>
            <a:r>
              <a:rPr lang="en-US" dirty="0" err="1"/>
              <a:t>Alg</a:t>
            </a:r>
            <a:endParaRPr lang="en-US" dirty="0"/>
          </a:p>
        </p:txBody>
      </p:sp>
      <p:pic>
        <p:nvPicPr>
          <p:cNvPr id="28" name="Picture 27">
            <a:extLst>
              <a:ext uri="{FF2B5EF4-FFF2-40B4-BE49-F238E27FC236}">
                <a16:creationId xmlns:a16="http://schemas.microsoft.com/office/drawing/2014/main" id="{BA73C711-864D-7CF3-B55A-FF0AE2F4EE81}"/>
              </a:ext>
            </a:extLst>
          </p:cNvPr>
          <p:cNvPicPr/>
          <p:nvPr/>
        </p:nvPicPr>
        <p:blipFill rotWithShape="1">
          <a:blip r:embed="rId6"/>
          <a:srcRect l="12435" t="28489" r="42437" b="22736"/>
          <a:stretch/>
        </p:blipFill>
        <p:spPr bwMode="auto">
          <a:xfrm>
            <a:off x="7749540" y="500694"/>
            <a:ext cx="3897173" cy="2192278"/>
          </a:xfrm>
          <a:prstGeom prst="rect">
            <a:avLst/>
          </a:prstGeom>
          <a:ln>
            <a:noFill/>
          </a:ln>
          <a:extLst>
            <a:ext uri="{53640926-AAD7-44D8-BBD7-CCE9431645EC}">
              <a14:shadowObscured xmlns:a14="http://schemas.microsoft.com/office/drawing/2010/main"/>
            </a:ext>
          </a:extLst>
        </p:spPr>
      </p:pic>
      <p:pic>
        <p:nvPicPr>
          <p:cNvPr id="29" name="Picture 28">
            <a:extLst>
              <a:ext uri="{FF2B5EF4-FFF2-40B4-BE49-F238E27FC236}">
                <a16:creationId xmlns:a16="http://schemas.microsoft.com/office/drawing/2014/main" id="{A9B9A7EA-B8BF-6B36-25FE-5C5531CD1ABC}"/>
              </a:ext>
            </a:extLst>
          </p:cNvPr>
          <p:cNvPicPr/>
          <p:nvPr/>
        </p:nvPicPr>
        <p:blipFill rotWithShape="1">
          <a:blip r:embed="rId7"/>
          <a:srcRect l="14616" t="29630" r="42436" b="26837"/>
          <a:stretch/>
        </p:blipFill>
        <p:spPr bwMode="auto">
          <a:xfrm>
            <a:off x="3651466" y="1231266"/>
            <a:ext cx="4098076" cy="223037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45403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D8C51-6C73-B289-ACBC-94E4C6283B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F239AE-37F5-66EE-84DF-61ECD677CC50}"/>
              </a:ext>
            </a:extLst>
          </p:cNvPr>
          <p:cNvSpPr>
            <a:spLocks noGrp="1"/>
          </p:cNvSpPr>
          <p:nvPr>
            <p:ph type="title"/>
          </p:nvPr>
        </p:nvSpPr>
        <p:spPr>
          <a:xfrm>
            <a:off x="85725" y="0"/>
            <a:ext cx="8629650" cy="492125"/>
          </a:xfrm>
        </p:spPr>
        <p:txBody>
          <a:bodyPr>
            <a:normAutofit fontScale="90000"/>
          </a:bodyPr>
          <a:lstStyle/>
          <a:p>
            <a:r>
              <a:rPr lang="en-US" b="1" dirty="0"/>
              <a:t>Machine Learning - SL (3)</a:t>
            </a:r>
            <a:endParaRPr lang="en-US" dirty="0"/>
          </a:p>
        </p:txBody>
      </p:sp>
      <p:pic>
        <p:nvPicPr>
          <p:cNvPr id="9" name="Picture 8">
            <a:extLst>
              <a:ext uri="{FF2B5EF4-FFF2-40B4-BE49-F238E27FC236}">
                <a16:creationId xmlns:a16="http://schemas.microsoft.com/office/drawing/2014/main" id="{98E0FA69-3B1F-196E-8B23-A67BA180B832}"/>
              </a:ext>
            </a:extLst>
          </p:cNvPr>
          <p:cNvPicPr/>
          <p:nvPr/>
        </p:nvPicPr>
        <p:blipFill rotWithShape="1">
          <a:blip r:embed="rId3"/>
          <a:srcRect l="19743" t="26894" r="48846" b="22735"/>
          <a:stretch/>
        </p:blipFill>
        <p:spPr bwMode="auto">
          <a:xfrm>
            <a:off x="85725" y="4157343"/>
            <a:ext cx="2439572" cy="2362200"/>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48714703-534A-F1E2-B0DF-13E830415C2A}"/>
              </a:ext>
            </a:extLst>
          </p:cNvPr>
          <p:cNvPicPr/>
          <p:nvPr/>
        </p:nvPicPr>
        <p:blipFill rotWithShape="1">
          <a:blip r:embed="rId4"/>
          <a:srcRect l="12051" t="26895" r="40128" b="22735"/>
          <a:stretch/>
        </p:blipFill>
        <p:spPr bwMode="auto">
          <a:xfrm>
            <a:off x="4619942" y="441476"/>
            <a:ext cx="6515418" cy="3134844"/>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BFACC220-3EEE-DF14-20B2-925618E8570C}"/>
              </a:ext>
            </a:extLst>
          </p:cNvPr>
          <p:cNvPicPr/>
          <p:nvPr/>
        </p:nvPicPr>
        <p:blipFill rotWithShape="1">
          <a:blip r:embed="rId5"/>
          <a:srcRect l="11667" t="33049" r="40256" b="30484"/>
          <a:stretch/>
        </p:blipFill>
        <p:spPr bwMode="auto">
          <a:xfrm>
            <a:off x="658396" y="2306320"/>
            <a:ext cx="3344643" cy="1851023"/>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5A897382-24A1-8DAD-E3E0-A07F9453B24D}"/>
              </a:ext>
            </a:extLst>
          </p:cNvPr>
          <p:cNvPicPr/>
          <p:nvPr/>
        </p:nvPicPr>
        <p:blipFill rotWithShape="1">
          <a:blip r:embed="rId6"/>
          <a:srcRect l="10256" t="24843" r="36795" b="34587"/>
          <a:stretch/>
        </p:blipFill>
        <p:spPr bwMode="auto">
          <a:xfrm>
            <a:off x="6626325" y="3576319"/>
            <a:ext cx="5067835" cy="2950843"/>
          </a:xfrm>
          <a:prstGeom prst="rect">
            <a:avLst/>
          </a:prstGeom>
          <a:ln>
            <a:noFill/>
          </a:ln>
          <a:extLs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id="{177D84AB-BFDB-9F39-7D08-5F224AFF903F}"/>
              </a:ext>
            </a:extLst>
          </p:cNvPr>
          <p:cNvPicPr/>
          <p:nvPr/>
        </p:nvPicPr>
        <p:blipFill rotWithShape="1">
          <a:blip r:embed="rId7"/>
          <a:srcRect l="8333" t="26894" r="57179" b="22279"/>
          <a:stretch/>
        </p:blipFill>
        <p:spPr bwMode="auto">
          <a:xfrm>
            <a:off x="3126105" y="4257040"/>
            <a:ext cx="3344642" cy="2270123"/>
          </a:xfrm>
          <a:prstGeom prst="rect">
            <a:avLst/>
          </a:prstGeom>
          <a:ln>
            <a:noFill/>
          </a:ln>
          <a:extLst>
            <a:ext uri="{53640926-AAD7-44D8-BBD7-CCE9431645EC}">
              <a14:shadowObscured xmlns:a14="http://schemas.microsoft.com/office/drawing/2010/main"/>
            </a:ext>
          </a:extLst>
        </p:spPr>
      </p:pic>
      <p:sp>
        <p:nvSpPr>
          <p:cNvPr id="25" name="TextBox 24">
            <a:extLst>
              <a:ext uri="{FF2B5EF4-FFF2-40B4-BE49-F238E27FC236}">
                <a16:creationId xmlns:a16="http://schemas.microsoft.com/office/drawing/2014/main" id="{B19BCB11-A05D-23D2-7D19-8E91345D1A73}"/>
              </a:ext>
            </a:extLst>
          </p:cNvPr>
          <p:cNvSpPr txBox="1"/>
          <p:nvPr/>
        </p:nvSpPr>
        <p:spPr>
          <a:xfrm>
            <a:off x="334325" y="713542"/>
            <a:ext cx="3092257" cy="369332"/>
          </a:xfrm>
          <a:prstGeom prst="rect">
            <a:avLst/>
          </a:prstGeom>
          <a:noFill/>
        </p:spPr>
        <p:txBody>
          <a:bodyPr wrap="none" rtlCol="0">
            <a:spAutoFit/>
          </a:bodyPr>
          <a:lstStyle/>
          <a:p>
            <a:r>
              <a:rPr lang="en-US" dirty="0"/>
              <a:t>Regression + Classification Task</a:t>
            </a:r>
          </a:p>
        </p:txBody>
      </p:sp>
    </p:spTree>
    <p:extLst>
      <p:ext uri="{BB962C8B-B14F-4D97-AF65-F5344CB8AC3E}">
        <p14:creationId xmlns:p14="http://schemas.microsoft.com/office/powerpoint/2010/main" val="3854617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DDBF7-7E32-F1AC-6DC1-42BE03136C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AB191E-000E-4496-FBB8-660F1097EFB4}"/>
              </a:ext>
            </a:extLst>
          </p:cNvPr>
          <p:cNvSpPr>
            <a:spLocks noGrp="1"/>
          </p:cNvSpPr>
          <p:nvPr>
            <p:ph type="title"/>
          </p:nvPr>
        </p:nvSpPr>
        <p:spPr>
          <a:xfrm>
            <a:off x="85725" y="0"/>
            <a:ext cx="8629650" cy="492125"/>
          </a:xfrm>
        </p:spPr>
        <p:txBody>
          <a:bodyPr>
            <a:normAutofit fontScale="90000"/>
          </a:bodyPr>
          <a:lstStyle/>
          <a:p>
            <a:r>
              <a:rPr lang="en-US" b="1" dirty="0"/>
              <a:t>Machine Learning - SL (4)</a:t>
            </a:r>
            <a:endParaRPr lang="en-US" dirty="0"/>
          </a:p>
        </p:txBody>
      </p:sp>
      <p:sp>
        <p:nvSpPr>
          <p:cNvPr id="25" name="TextBox 24">
            <a:extLst>
              <a:ext uri="{FF2B5EF4-FFF2-40B4-BE49-F238E27FC236}">
                <a16:creationId xmlns:a16="http://schemas.microsoft.com/office/drawing/2014/main" id="{648B6438-7154-3A8A-D4F1-35413F038D3B}"/>
              </a:ext>
            </a:extLst>
          </p:cNvPr>
          <p:cNvSpPr txBox="1"/>
          <p:nvPr/>
        </p:nvSpPr>
        <p:spPr>
          <a:xfrm>
            <a:off x="334325" y="713542"/>
            <a:ext cx="3145156" cy="369332"/>
          </a:xfrm>
          <a:prstGeom prst="rect">
            <a:avLst/>
          </a:prstGeom>
          <a:noFill/>
        </p:spPr>
        <p:txBody>
          <a:bodyPr wrap="none" rtlCol="0">
            <a:spAutoFit/>
          </a:bodyPr>
          <a:lstStyle/>
          <a:p>
            <a:r>
              <a:rPr lang="en-US" dirty="0"/>
              <a:t>Classification Task + Regression</a:t>
            </a:r>
          </a:p>
        </p:txBody>
      </p:sp>
      <p:pic>
        <p:nvPicPr>
          <p:cNvPr id="30" name="Picture 29">
            <a:extLst>
              <a:ext uri="{FF2B5EF4-FFF2-40B4-BE49-F238E27FC236}">
                <a16:creationId xmlns:a16="http://schemas.microsoft.com/office/drawing/2014/main" id="{A355C3C3-D865-E04E-BF70-87D0C33C498D}"/>
              </a:ext>
            </a:extLst>
          </p:cNvPr>
          <p:cNvPicPr/>
          <p:nvPr/>
        </p:nvPicPr>
        <p:blipFill rotWithShape="1">
          <a:blip r:embed="rId3"/>
          <a:srcRect l="19872" t="35101" r="48718" b="27293"/>
          <a:stretch/>
        </p:blipFill>
        <p:spPr bwMode="auto">
          <a:xfrm>
            <a:off x="539751" y="1463041"/>
            <a:ext cx="5281929" cy="4094479"/>
          </a:xfrm>
          <a:prstGeom prst="rect">
            <a:avLst/>
          </a:prstGeom>
          <a:ln>
            <a:noFill/>
          </a:ln>
          <a:extLst>
            <a:ext uri="{53640926-AAD7-44D8-BBD7-CCE9431645EC}">
              <a14:shadowObscured xmlns:a14="http://schemas.microsoft.com/office/drawing/2010/main"/>
            </a:ext>
          </a:extLst>
        </p:spPr>
      </p:pic>
      <p:pic>
        <p:nvPicPr>
          <p:cNvPr id="31" name="Picture 30">
            <a:extLst>
              <a:ext uri="{FF2B5EF4-FFF2-40B4-BE49-F238E27FC236}">
                <a16:creationId xmlns:a16="http://schemas.microsoft.com/office/drawing/2014/main" id="{4B06F440-906F-A586-54A0-6DC21CC42792}"/>
              </a:ext>
            </a:extLst>
          </p:cNvPr>
          <p:cNvPicPr/>
          <p:nvPr/>
        </p:nvPicPr>
        <p:blipFill rotWithShape="1">
          <a:blip r:embed="rId4"/>
          <a:srcRect l="17307" t="31225" r="45641" b="28205"/>
          <a:stretch/>
        </p:blipFill>
        <p:spPr bwMode="auto">
          <a:xfrm>
            <a:off x="6096000" y="1082874"/>
            <a:ext cx="5445759" cy="44746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68769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38125" y="498475"/>
            <a:ext cx="10887075" cy="3330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Unsupervised </a:t>
            </a:r>
            <a:r>
              <a:rPr lang="en-US" sz="1600" b="1" dirty="0">
                <a:solidFill>
                  <a:srgbClr val="FF0000"/>
                </a:solidFill>
              </a:rPr>
              <a:t>Learning= </a:t>
            </a:r>
            <a:r>
              <a:rPr lang="en-US" sz="1600" dirty="0">
                <a:solidFill>
                  <a:srgbClr val="FF0000"/>
                </a:solidFill>
              </a:rPr>
              <a:t>discovering</a:t>
            </a:r>
            <a:r>
              <a:rPr lang="en-US" sz="1600" dirty="0"/>
              <a:t> patterns in unlabeled data</a:t>
            </a:r>
            <a:endParaRPr lang="en-US" sz="1600" b="1" dirty="0"/>
          </a:p>
          <a:p>
            <a:pPr lvl="1"/>
            <a:r>
              <a:rPr lang="en-US" sz="1600" b="1" dirty="0"/>
              <a:t>Clustering</a:t>
            </a:r>
            <a:r>
              <a:rPr lang="en-US" sz="1600" dirty="0"/>
              <a:t>: groups data based on similarity without predefined labels. Example algorithms: </a:t>
            </a:r>
          </a:p>
          <a:p>
            <a:pPr lvl="2"/>
            <a:r>
              <a:rPr lang="en-US" sz="1600" b="1" dirty="0"/>
              <a:t>K-Means</a:t>
            </a:r>
            <a:r>
              <a:rPr lang="en-US" sz="1600" dirty="0"/>
              <a:t>: divides data into K clusters by iteratively recalculating cluster centers.</a:t>
            </a:r>
          </a:p>
          <a:p>
            <a:pPr lvl="2"/>
            <a:r>
              <a:rPr lang="en-US" sz="1600" b="1" dirty="0"/>
              <a:t>DBSCAN and Hierarchical Clustering</a:t>
            </a:r>
            <a:r>
              <a:rPr lang="en-US" sz="1600" dirty="0"/>
              <a:t>: Identify clusters of arbitrary shapes.</a:t>
            </a:r>
          </a:p>
        </p:txBody>
      </p:sp>
      <p:sp>
        <p:nvSpPr>
          <p:cNvPr id="7" name="Rectangle 6"/>
          <p:cNvSpPr/>
          <p:nvPr/>
        </p:nvSpPr>
        <p:spPr>
          <a:xfrm>
            <a:off x="923925" y="3883561"/>
            <a:ext cx="10934700" cy="830997"/>
          </a:xfrm>
          <a:prstGeom prst="rect">
            <a:avLst/>
          </a:prstGeom>
        </p:spPr>
        <p:txBody>
          <a:bodyPr wrap="square">
            <a:spAutoFit/>
          </a:bodyPr>
          <a:lstStyle/>
          <a:p>
            <a:pPr lvl="1"/>
            <a:r>
              <a:rPr lang="en-US" sz="1600" b="1" dirty="0"/>
              <a:t>Dimensionality Reduction</a:t>
            </a:r>
            <a:r>
              <a:rPr lang="en-US" sz="1600" dirty="0"/>
              <a:t>: Reduces the number of features while retaining important information. Example: </a:t>
            </a:r>
          </a:p>
          <a:p>
            <a:pPr lvl="2" algn="just"/>
            <a:r>
              <a:rPr lang="en-US" sz="1600" b="1" dirty="0"/>
              <a:t>Principal Component Analysis (PCA)</a:t>
            </a:r>
            <a:r>
              <a:rPr lang="en-US" sz="1600" dirty="0"/>
              <a:t>: Finds directions (principal components) that explain most data variance, helping to remove redundant features.</a:t>
            </a:r>
            <a:endParaRPr lang="en-US" sz="1600" b="1" dirty="0"/>
          </a:p>
        </p:txBody>
      </p:sp>
      <p:sp>
        <p:nvSpPr>
          <p:cNvPr id="11" name="Date Placeholder 10"/>
          <p:cNvSpPr>
            <a:spLocks noGrp="1"/>
          </p:cNvSpPr>
          <p:nvPr>
            <p:ph type="dt" sz="half" idx="10"/>
          </p:nvPr>
        </p:nvSpPr>
        <p:spPr/>
        <p:txBody>
          <a:bodyPr/>
          <a:lstStyle/>
          <a:p>
            <a:fld id="{0F825581-ECA7-4DD3-A26D-8C40B94A639A}" type="datetime1">
              <a:rPr lang="en-US" smtClean="0"/>
              <a:t>30-Apr-25</a:t>
            </a:fld>
            <a:endParaRPr lang="en-US"/>
          </a:p>
        </p:txBody>
      </p:sp>
      <p:pic>
        <p:nvPicPr>
          <p:cNvPr id="2" name="Picture 1"/>
          <p:cNvPicPr>
            <a:picLocks noChangeAspect="1"/>
          </p:cNvPicPr>
          <p:nvPr/>
        </p:nvPicPr>
        <p:blipFill>
          <a:blip r:embed="rId3"/>
          <a:stretch>
            <a:fillRect/>
          </a:stretch>
        </p:blipFill>
        <p:spPr>
          <a:xfrm>
            <a:off x="1158240" y="1788642"/>
            <a:ext cx="2196927" cy="2075273"/>
          </a:xfrm>
          <a:prstGeom prst="rect">
            <a:avLst/>
          </a:prstGeom>
        </p:spPr>
      </p:pic>
      <p:pic>
        <p:nvPicPr>
          <p:cNvPr id="8" name="Picture 7"/>
          <p:cNvPicPr>
            <a:picLocks noChangeAspect="1"/>
          </p:cNvPicPr>
          <p:nvPr/>
        </p:nvPicPr>
        <p:blipFill>
          <a:blip r:embed="rId4"/>
          <a:stretch>
            <a:fillRect/>
          </a:stretch>
        </p:blipFill>
        <p:spPr>
          <a:xfrm>
            <a:off x="7352787" y="1714427"/>
            <a:ext cx="3029975" cy="1676545"/>
          </a:xfrm>
          <a:prstGeom prst="rect">
            <a:avLst/>
          </a:prstGeom>
        </p:spPr>
      </p:pic>
      <p:pic>
        <p:nvPicPr>
          <p:cNvPr id="15" name="Picture 14"/>
          <p:cNvPicPr>
            <a:picLocks noChangeAspect="1"/>
          </p:cNvPicPr>
          <p:nvPr/>
        </p:nvPicPr>
        <p:blipFill>
          <a:blip r:embed="rId5"/>
          <a:stretch>
            <a:fillRect/>
          </a:stretch>
        </p:blipFill>
        <p:spPr>
          <a:xfrm>
            <a:off x="3091969" y="5045002"/>
            <a:ext cx="5230821" cy="1457070"/>
          </a:xfrm>
          <a:prstGeom prst="rect">
            <a:avLst/>
          </a:prstGeom>
        </p:spPr>
      </p:pic>
      <p:pic>
        <p:nvPicPr>
          <p:cNvPr id="17" name="Picture 16"/>
          <p:cNvPicPr>
            <a:picLocks noChangeAspect="1"/>
          </p:cNvPicPr>
          <p:nvPr/>
        </p:nvPicPr>
        <p:blipFill>
          <a:blip r:embed="rId6"/>
          <a:stretch>
            <a:fillRect/>
          </a:stretch>
        </p:blipFill>
        <p:spPr>
          <a:xfrm>
            <a:off x="8779878" y="4893037"/>
            <a:ext cx="3078747" cy="1896020"/>
          </a:xfrm>
          <a:prstGeom prst="rect">
            <a:avLst/>
          </a:prstGeom>
        </p:spPr>
      </p:pic>
      <p:pic>
        <p:nvPicPr>
          <p:cNvPr id="19" name="Picture 18"/>
          <p:cNvPicPr>
            <a:picLocks noChangeAspect="1"/>
          </p:cNvPicPr>
          <p:nvPr/>
        </p:nvPicPr>
        <p:blipFill>
          <a:blip r:embed="rId7"/>
          <a:stretch>
            <a:fillRect/>
          </a:stretch>
        </p:blipFill>
        <p:spPr>
          <a:xfrm>
            <a:off x="66089" y="4622800"/>
            <a:ext cx="3025879" cy="2038230"/>
          </a:xfrm>
          <a:prstGeom prst="rect">
            <a:avLst/>
          </a:prstGeom>
        </p:spPr>
      </p:pic>
      <p:sp>
        <p:nvSpPr>
          <p:cNvPr id="4" name="Title 1">
            <a:extLst>
              <a:ext uri="{FF2B5EF4-FFF2-40B4-BE49-F238E27FC236}">
                <a16:creationId xmlns:a16="http://schemas.microsoft.com/office/drawing/2014/main" id="{932BF1C4-C059-CAE8-84D4-610A0325846C}"/>
              </a:ext>
            </a:extLst>
          </p:cNvPr>
          <p:cNvSpPr txBox="1">
            <a:spLocks/>
          </p:cNvSpPr>
          <p:nvPr/>
        </p:nvSpPr>
        <p:spPr>
          <a:xfrm>
            <a:off x="85725" y="0"/>
            <a:ext cx="8629650" cy="49212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Machine Learning - USL</a:t>
            </a:r>
            <a:endParaRPr lang="en-US" dirty="0"/>
          </a:p>
        </p:txBody>
      </p:sp>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7276B408-CC6C-FC52-68A5-BF4537357285}"/>
                  </a:ext>
                </a:extLst>
              </p14:cNvPr>
              <p14:cNvContentPartPr/>
              <p14:nvPr/>
            </p14:nvContentPartPr>
            <p14:xfrm>
              <a:off x="1137200" y="3595320"/>
              <a:ext cx="942120" cy="287280"/>
            </p14:xfrm>
          </p:contentPart>
        </mc:Choice>
        <mc:Fallback>
          <p:pic>
            <p:nvPicPr>
              <p:cNvPr id="5" name="Ink 4">
                <a:extLst>
                  <a:ext uri="{FF2B5EF4-FFF2-40B4-BE49-F238E27FC236}">
                    <a16:creationId xmlns:a16="http://schemas.microsoft.com/office/drawing/2014/main" id="{7276B408-CC6C-FC52-68A5-BF4537357285}"/>
                  </a:ext>
                </a:extLst>
              </p:cNvPr>
              <p:cNvPicPr/>
              <p:nvPr/>
            </p:nvPicPr>
            <p:blipFill>
              <a:blip r:embed="rId9"/>
              <a:stretch>
                <a:fillRect/>
              </a:stretch>
            </p:blipFill>
            <p:spPr>
              <a:xfrm>
                <a:off x="1128560" y="3586320"/>
                <a:ext cx="959760" cy="304920"/>
              </a:xfrm>
              <a:prstGeom prst="rect">
                <a:avLst/>
              </a:prstGeom>
            </p:spPr>
          </p:pic>
        </mc:Fallback>
      </mc:AlternateContent>
    </p:spTree>
    <p:extLst>
      <p:ext uri="{BB962C8B-B14F-4D97-AF65-F5344CB8AC3E}">
        <p14:creationId xmlns:p14="http://schemas.microsoft.com/office/powerpoint/2010/main" val="962387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 &amp; Deep Learning</a:t>
            </a:r>
          </a:p>
        </p:txBody>
      </p:sp>
      <p:pic>
        <p:nvPicPr>
          <p:cNvPr id="7" name="Picture 6"/>
          <p:cNvPicPr/>
          <p:nvPr/>
        </p:nvPicPr>
        <p:blipFill rotWithShape="1">
          <a:blip r:embed="rId3"/>
          <a:srcRect l="10128" t="25527" r="39487" b="22279"/>
          <a:stretch/>
        </p:blipFill>
        <p:spPr bwMode="auto">
          <a:xfrm>
            <a:off x="8359140" y="1866368"/>
            <a:ext cx="2994660" cy="1744980"/>
          </a:xfrm>
          <a:prstGeom prst="rect">
            <a:avLst/>
          </a:prstGeom>
          <a:ln>
            <a:noFill/>
          </a:ln>
          <a:extLst>
            <a:ext uri="{53640926-AAD7-44D8-BBD7-CCE9431645EC}">
              <a14:shadowObscured xmlns:a14="http://schemas.microsoft.com/office/drawing/2010/main"/>
            </a:ext>
          </a:extLst>
        </p:spPr>
      </p:pic>
      <p:pic>
        <p:nvPicPr>
          <p:cNvPr id="3" name="Picture 2"/>
          <p:cNvPicPr>
            <a:picLocks noChangeAspect="1"/>
          </p:cNvPicPr>
          <p:nvPr/>
        </p:nvPicPr>
        <p:blipFill>
          <a:blip r:embed="rId4"/>
          <a:stretch>
            <a:fillRect/>
          </a:stretch>
        </p:blipFill>
        <p:spPr>
          <a:xfrm>
            <a:off x="463819" y="1635102"/>
            <a:ext cx="5511262" cy="1999661"/>
          </a:xfrm>
          <a:prstGeom prst="rect">
            <a:avLst/>
          </a:prstGeom>
        </p:spPr>
      </p:pic>
      <p:pic>
        <p:nvPicPr>
          <p:cNvPr id="14" name="Picture 13"/>
          <p:cNvPicPr>
            <a:picLocks noChangeAspect="1"/>
          </p:cNvPicPr>
          <p:nvPr/>
        </p:nvPicPr>
        <p:blipFill>
          <a:blip r:embed="rId5"/>
          <a:stretch>
            <a:fillRect/>
          </a:stretch>
        </p:blipFill>
        <p:spPr>
          <a:xfrm>
            <a:off x="9458979" y="71051"/>
            <a:ext cx="2475191" cy="1505843"/>
          </a:xfrm>
          <a:prstGeom prst="rect">
            <a:avLst/>
          </a:prstGeom>
        </p:spPr>
      </p:pic>
      <p:pic>
        <p:nvPicPr>
          <p:cNvPr id="16" name="Picture 15"/>
          <p:cNvPicPr>
            <a:picLocks noChangeAspect="1"/>
          </p:cNvPicPr>
          <p:nvPr/>
        </p:nvPicPr>
        <p:blipFill>
          <a:blip r:embed="rId6"/>
          <a:stretch>
            <a:fillRect/>
          </a:stretch>
        </p:blipFill>
        <p:spPr>
          <a:xfrm>
            <a:off x="444218" y="5006340"/>
            <a:ext cx="4146832" cy="1350010"/>
          </a:xfrm>
          <a:prstGeom prst="rect">
            <a:avLst/>
          </a:prstGeom>
        </p:spPr>
      </p:pic>
      <p:pic>
        <p:nvPicPr>
          <p:cNvPr id="18" name="Picture 17"/>
          <p:cNvPicPr>
            <a:picLocks noChangeAspect="1"/>
          </p:cNvPicPr>
          <p:nvPr/>
        </p:nvPicPr>
        <p:blipFill>
          <a:blip r:embed="rId7"/>
          <a:stretch>
            <a:fillRect/>
          </a:stretch>
        </p:blipFill>
        <p:spPr>
          <a:xfrm>
            <a:off x="5145952" y="4014617"/>
            <a:ext cx="2708363" cy="1170533"/>
          </a:xfrm>
          <a:prstGeom prst="rect">
            <a:avLst/>
          </a:prstGeom>
        </p:spPr>
      </p:pic>
      <p:pic>
        <p:nvPicPr>
          <p:cNvPr id="20" name="Picture 19"/>
          <p:cNvPicPr>
            <a:picLocks noChangeAspect="1"/>
          </p:cNvPicPr>
          <p:nvPr/>
        </p:nvPicPr>
        <p:blipFill>
          <a:blip r:embed="rId8"/>
          <a:stretch>
            <a:fillRect/>
          </a:stretch>
        </p:blipFill>
        <p:spPr>
          <a:xfrm>
            <a:off x="7854315" y="5185150"/>
            <a:ext cx="4115157" cy="1536325"/>
          </a:xfrm>
          <a:prstGeom prst="rect">
            <a:avLst/>
          </a:prstGeom>
        </p:spPr>
      </p:pic>
    </p:spTree>
    <p:extLst>
      <p:ext uri="{BB962C8B-B14F-4D97-AF65-F5344CB8AC3E}">
        <p14:creationId xmlns:p14="http://schemas.microsoft.com/office/powerpoint/2010/main" val="2604543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344150" cy="415925"/>
          </a:xfrm>
        </p:spPr>
        <p:txBody>
          <a:bodyPr>
            <a:normAutofit fontScale="90000"/>
          </a:bodyPr>
          <a:lstStyle/>
          <a:p>
            <a:br>
              <a:rPr lang="en-US" dirty="0">
                <a:effectLst/>
              </a:rPr>
            </a:br>
            <a:r>
              <a:rPr lang="en-US" b="1" dirty="0"/>
              <a:t>What is Reinforcement Learning (RL)?</a:t>
            </a:r>
            <a:br>
              <a:rPr lang="en-US" b="1" dirty="0"/>
            </a:br>
            <a:br>
              <a:rPr lang="en-US" dirty="0"/>
            </a:br>
            <a:endParaRPr lang="en-US" dirty="0"/>
          </a:p>
        </p:txBody>
      </p:sp>
      <p:sp>
        <p:nvSpPr>
          <p:cNvPr id="3" name="Content Placeholder 2"/>
          <p:cNvSpPr>
            <a:spLocks noGrp="1"/>
          </p:cNvSpPr>
          <p:nvPr>
            <p:ph idx="1"/>
          </p:nvPr>
        </p:nvSpPr>
        <p:spPr>
          <a:xfrm>
            <a:off x="542924" y="592225"/>
            <a:ext cx="11268075" cy="731838"/>
          </a:xfrm>
        </p:spPr>
        <p:txBody>
          <a:bodyPr>
            <a:normAutofit/>
          </a:bodyPr>
          <a:lstStyle/>
          <a:p>
            <a:pPr>
              <a:lnSpc>
                <a:spcPct val="100000"/>
              </a:lnSpc>
              <a:spcBef>
                <a:spcPts val="0"/>
              </a:spcBef>
            </a:pPr>
            <a:r>
              <a:rPr lang="en-US" sz="1600" dirty="0"/>
              <a:t>A branch of </a:t>
            </a:r>
            <a:r>
              <a:rPr lang="en-US" sz="1600" b="1" dirty="0"/>
              <a:t>machine learning</a:t>
            </a:r>
            <a:r>
              <a:rPr lang="en-US" sz="1600" dirty="0"/>
              <a:t> where an </a:t>
            </a:r>
            <a:r>
              <a:rPr lang="en-US" sz="1600" b="1" dirty="0"/>
              <a:t>agent</a:t>
            </a:r>
            <a:r>
              <a:rPr lang="en-US" sz="1600" dirty="0"/>
              <a:t> learns to make decisions by interacting with an </a:t>
            </a:r>
            <a:r>
              <a:rPr lang="en-US" sz="1600" b="1" dirty="0"/>
              <a:t>environment</a:t>
            </a:r>
            <a:r>
              <a:rPr lang="en-US" sz="1600" dirty="0"/>
              <a:t> to maximize a </a:t>
            </a:r>
            <a:r>
              <a:rPr lang="en-US" sz="1600" b="1" dirty="0"/>
              <a:t>reward</a:t>
            </a:r>
            <a:r>
              <a:rPr lang="en-US" sz="1600" dirty="0"/>
              <a:t>.</a:t>
            </a:r>
          </a:p>
          <a:p>
            <a:pPr>
              <a:lnSpc>
                <a:spcPct val="100000"/>
              </a:lnSpc>
              <a:spcBef>
                <a:spcPts val="0"/>
              </a:spcBef>
            </a:pPr>
            <a:r>
              <a:rPr lang="en-US" sz="1600" dirty="0"/>
              <a:t>Inspired by behavioral psychology, RL focuses on </a:t>
            </a:r>
            <a:r>
              <a:rPr lang="en-US" sz="1600" b="1" dirty="0"/>
              <a:t>trial-and-error learning</a:t>
            </a:r>
            <a:r>
              <a:rPr lang="en-US" sz="1600" dirty="0"/>
              <a:t>.</a:t>
            </a:r>
          </a:p>
          <a:p>
            <a:endParaRPr lang="en-US" sz="1600" dirty="0"/>
          </a:p>
        </p:txBody>
      </p:sp>
      <p:sp>
        <p:nvSpPr>
          <p:cNvPr id="4" name="Rectangle 3"/>
          <p:cNvSpPr/>
          <p:nvPr/>
        </p:nvSpPr>
        <p:spPr>
          <a:xfrm>
            <a:off x="542924" y="1324063"/>
            <a:ext cx="10782300" cy="1815882"/>
          </a:xfrm>
          <a:prstGeom prst="rect">
            <a:avLst/>
          </a:prstGeom>
        </p:spPr>
        <p:txBody>
          <a:bodyPr wrap="square">
            <a:spAutoFit/>
          </a:bodyPr>
          <a:lstStyle/>
          <a:p>
            <a:r>
              <a:rPr lang="en-US" sz="1400" b="1" dirty="0"/>
              <a:t>Key Components of Reinforcement Learning</a:t>
            </a:r>
          </a:p>
          <a:p>
            <a:pPr>
              <a:buFont typeface="+mj-lt"/>
              <a:buAutoNum type="arabicPeriod"/>
            </a:pPr>
            <a:r>
              <a:rPr lang="en-US" sz="1400" b="1" dirty="0"/>
              <a:t>Agent</a:t>
            </a:r>
            <a:r>
              <a:rPr lang="en-US" sz="1400" dirty="0"/>
              <a:t>: The decision-maker (e.g., a robot, software, or algorithm).</a:t>
            </a:r>
          </a:p>
          <a:p>
            <a:pPr>
              <a:buFont typeface="+mj-lt"/>
              <a:buAutoNum type="arabicPeriod"/>
            </a:pPr>
            <a:r>
              <a:rPr lang="en-US" sz="1400" b="1" dirty="0"/>
              <a:t>Environment</a:t>
            </a:r>
            <a:r>
              <a:rPr lang="en-US" sz="1400" dirty="0"/>
              <a:t>: The world with which the agent interacts (e.g., a game, a simulation, or the real world).</a:t>
            </a:r>
          </a:p>
          <a:p>
            <a:pPr>
              <a:buFont typeface="+mj-lt"/>
              <a:buAutoNum type="arabicPeriod"/>
            </a:pPr>
            <a:r>
              <a:rPr lang="en-US" sz="1400" b="1" dirty="0"/>
              <a:t>State (S)</a:t>
            </a:r>
            <a:r>
              <a:rPr lang="en-US" sz="1400" dirty="0"/>
              <a:t>: The current situation of the environment (e.g., position on a game board).</a:t>
            </a:r>
          </a:p>
          <a:p>
            <a:pPr>
              <a:buFont typeface="+mj-lt"/>
              <a:buAutoNum type="arabicPeriod"/>
            </a:pPr>
            <a:r>
              <a:rPr lang="en-US" sz="1400" b="1" dirty="0"/>
              <a:t>Action (A)</a:t>
            </a:r>
            <a:r>
              <a:rPr lang="en-US" sz="1400" dirty="0"/>
              <a:t>: A choice made by the agent (e.g., moving left or right).</a:t>
            </a:r>
          </a:p>
          <a:p>
            <a:pPr>
              <a:buFont typeface="+mj-lt"/>
              <a:buAutoNum type="arabicPeriod"/>
            </a:pPr>
            <a:r>
              <a:rPr lang="en-US" sz="1400" b="1" dirty="0"/>
              <a:t>Reward (R)</a:t>
            </a:r>
            <a:r>
              <a:rPr lang="en-US" sz="1400" dirty="0"/>
              <a:t>: Feedback from the environment after an action (e.g., points scored in a game).</a:t>
            </a:r>
          </a:p>
          <a:p>
            <a:pPr>
              <a:buFont typeface="+mj-lt"/>
              <a:buAutoNum type="arabicPeriod"/>
            </a:pPr>
            <a:r>
              <a:rPr lang="en-US" sz="1400" b="1" dirty="0"/>
              <a:t>Policy (π)</a:t>
            </a:r>
            <a:r>
              <a:rPr lang="en-US" sz="1400" dirty="0"/>
              <a:t>: A strategy that the agent follows to decide actions based on states.</a:t>
            </a:r>
          </a:p>
          <a:p>
            <a:pPr>
              <a:buFont typeface="+mj-lt"/>
              <a:buAutoNum type="arabicPeriod"/>
            </a:pPr>
            <a:r>
              <a:rPr lang="en-US" sz="1400" b="1" dirty="0"/>
              <a:t>Value Function (V)</a:t>
            </a:r>
            <a:r>
              <a:rPr lang="en-US" sz="1400" dirty="0"/>
              <a:t>: Measures the long-term reward of being in a state and following a policy.</a:t>
            </a:r>
          </a:p>
        </p:txBody>
      </p:sp>
      <p:sp>
        <p:nvSpPr>
          <p:cNvPr id="5" name="Rectangle 4"/>
          <p:cNvSpPr/>
          <p:nvPr/>
        </p:nvSpPr>
        <p:spPr>
          <a:xfrm>
            <a:off x="542924" y="3146850"/>
            <a:ext cx="10563225" cy="1169551"/>
          </a:xfrm>
          <a:prstGeom prst="rect">
            <a:avLst/>
          </a:prstGeom>
        </p:spPr>
        <p:txBody>
          <a:bodyPr wrap="square">
            <a:spAutoFit/>
          </a:bodyPr>
          <a:lstStyle/>
          <a:p>
            <a:r>
              <a:rPr lang="en-US" sz="1400" b="1" dirty="0"/>
              <a:t>How Reinforcement Learning Works</a:t>
            </a:r>
          </a:p>
          <a:p>
            <a:pPr>
              <a:buFont typeface="+mj-lt"/>
              <a:buAutoNum type="arabicPeriod"/>
            </a:pPr>
            <a:r>
              <a:rPr lang="en-US" sz="1400" dirty="0"/>
              <a:t>The </a:t>
            </a:r>
            <a:r>
              <a:rPr lang="en-US" sz="1400" b="1" dirty="0"/>
              <a:t>agent observes the current state</a:t>
            </a:r>
            <a:r>
              <a:rPr lang="en-US" sz="1400" dirty="0"/>
              <a:t> of the environment.</a:t>
            </a:r>
          </a:p>
          <a:p>
            <a:pPr>
              <a:buFont typeface="+mj-lt"/>
              <a:buAutoNum type="arabicPeriod"/>
            </a:pPr>
            <a:r>
              <a:rPr lang="en-US" sz="1400" dirty="0"/>
              <a:t>It chooses an </a:t>
            </a:r>
            <a:r>
              <a:rPr lang="en-US" sz="1400" b="1" dirty="0"/>
              <a:t>action</a:t>
            </a:r>
            <a:r>
              <a:rPr lang="en-US" sz="1400" dirty="0"/>
              <a:t> based on its </a:t>
            </a:r>
            <a:r>
              <a:rPr lang="en-US" sz="1400" b="1" dirty="0"/>
              <a:t>policy</a:t>
            </a:r>
            <a:r>
              <a:rPr lang="en-US" sz="1400" dirty="0"/>
              <a:t>.</a:t>
            </a:r>
          </a:p>
          <a:p>
            <a:pPr>
              <a:buFont typeface="+mj-lt"/>
              <a:buAutoNum type="arabicPeriod"/>
            </a:pPr>
            <a:r>
              <a:rPr lang="en-US" sz="1400" dirty="0"/>
              <a:t>The </a:t>
            </a:r>
            <a:r>
              <a:rPr lang="en-US" sz="1400" b="1" dirty="0"/>
              <a:t>environment responds</a:t>
            </a:r>
            <a:r>
              <a:rPr lang="en-US" sz="1400" dirty="0"/>
              <a:t> by transitioning to a new state and giving a </a:t>
            </a:r>
            <a:r>
              <a:rPr lang="en-US" sz="1400" b="1" dirty="0"/>
              <a:t>reward</a:t>
            </a:r>
            <a:r>
              <a:rPr lang="en-US" sz="1400" dirty="0"/>
              <a:t>.</a:t>
            </a:r>
          </a:p>
          <a:p>
            <a:pPr>
              <a:buFont typeface="+mj-lt"/>
              <a:buAutoNum type="arabicPeriod"/>
            </a:pPr>
            <a:r>
              <a:rPr lang="en-US" sz="1400" dirty="0"/>
              <a:t>The agent </a:t>
            </a:r>
            <a:r>
              <a:rPr lang="en-US" sz="1400" b="1" dirty="0"/>
              <a:t>updates its policy</a:t>
            </a:r>
            <a:r>
              <a:rPr lang="en-US" sz="1400" dirty="0"/>
              <a:t> to improve future decisions.</a:t>
            </a:r>
          </a:p>
        </p:txBody>
      </p:sp>
      <p:sp>
        <p:nvSpPr>
          <p:cNvPr id="6" name="Rectangle 5"/>
          <p:cNvSpPr/>
          <p:nvPr/>
        </p:nvSpPr>
        <p:spPr>
          <a:xfrm>
            <a:off x="285749" y="4599297"/>
            <a:ext cx="6096000" cy="2031325"/>
          </a:xfrm>
          <a:prstGeom prst="rect">
            <a:avLst/>
          </a:prstGeom>
        </p:spPr>
        <p:txBody>
          <a:bodyPr>
            <a:spAutoFit/>
          </a:bodyPr>
          <a:lstStyle/>
          <a:p>
            <a:r>
              <a:rPr lang="en-US" sz="1400" b="1" dirty="0"/>
              <a:t>Approaches in Reinforcement Learning</a:t>
            </a:r>
          </a:p>
          <a:p>
            <a:pPr>
              <a:buFont typeface="+mj-lt"/>
              <a:buAutoNum type="arabicPeriod"/>
            </a:pPr>
            <a:r>
              <a:rPr lang="en-US" sz="1400" b="1" dirty="0"/>
              <a:t>Model-Based RL</a:t>
            </a:r>
            <a:r>
              <a:rPr lang="en-US" sz="1400" dirty="0"/>
              <a:t>: </a:t>
            </a:r>
          </a:p>
          <a:p>
            <a:pPr marL="742950" lvl="1" indent="-285750">
              <a:buFont typeface="+mj-lt"/>
              <a:buAutoNum type="arabicPeriod"/>
            </a:pPr>
            <a:r>
              <a:rPr lang="en-US" sz="1400" dirty="0"/>
              <a:t>The agent builds a model of the environment to predict outcomes.</a:t>
            </a:r>
          </a:p>
          <a:p>
            <a:pPr>
              <a:buFont typeface="+mj-lt"/>
              <a:buAutoNum type="arabicPeriod"/>
            </a:pPr>
            <a:r>
              <a:rPr lang="en-US" sz="1400" b="1" dirty="0"/>
              <a:t>Model-Free RL</a:t>
            </a:r>
            <a:r>
              <a:rPr lang="en-US" sz="1400" dirty="0"/>
              <a:t>: </a:t>
            </a:r>
          </a:p>
          <a:p>
            <a:pPr marL="742950" lvl="1" indent="-285750">
              <a:buFont typeface="+mj-lt"/>
              <a:buAutoNum type="arabicPeriod"/>
            </a:pPr>
            <a:r>
              <a:rPr lang="en-US" sz="1400" dirty="0"/>
              <a:t>The agent learns directly from interactions without modeling the environment.</a:t>
            </a:r>
          </a:p>
          <a:p>
            <a:pPr marL="742950" lvl="1" indent="-285750">
              <a:buFont typeface="+mj-lt"/>
              <a:buAutoNum type="arabicPeriod"/>
            </a:pPr>
            <a:r>
              <a:rPr lang="en-US" sz="1400" dirty="0"/>
              <a:t>Includes: </a:t>
            </a:r>
          </a:p>
          <a:p>
            <a:pPr marL="1143000" lvl="2" indent="-228600">
              <a:buFont typeface="+mj-lt"/>
              <a:buAutoNum type="arabicPeriod"/>
            </a:pPr>
            <a:r>
              <a:rPr lang="en-US" sz="1400" b="1" dirty="0"/>
              <a:t>Q-Learning</a:t>
            </a:r>
            <a:r>
              <a:rPr lang="en-US" sz="1400" dirty="0"/>
              <a:t> (Off-Policy).</a:t>
            </a:r>
          </a:p>
          <a:p>
            <a:pPr marL="1143000" lvl="2" indent="-228600">
              <a:buFont typeface="+mj-lt"/>
              <a:buAutoNum type="arabicPeriod"/>
            </a:pPr>
            <a:r>
              <a:rPr lang="en-US" sz="1400" b="1" dirty="0"/>
              <a:t>SARSA</a:t>
            </a:r>
            <a:r>
              <a:rPr lang="en-US" sz="1400" dirty="0"/>
              <a:t> (On-Policy).</a:t>
            </a:r>
          </a:p>
        </p:txBody>
      </p:sp>
      <p:sp>
        <p:nvSpPr>
          <p:cNvPr id="7" name="Rectangle 6"/>
          <p:cNvSpPr/>
          <p:nvPr/>
        </p:nvSpPr>
        <p:spPr>
          <a:xfrm>
            <a:off x="6024562" y="4780419"/>
            <a:ext cx="6096000" cy="2031325"/>
          </a:xfrm>
          <a:prstGeom prst="rect">
            <a:avLst/>
          </a:prstGeom>
        </p:spPr>
        <p:txBody>
          <a:bodyPr>
            <a:spAutoFit/>
          </a:bodyPr>
          <a:lstStyle/>
          <a:p>
            <a:r>
              <a:rPr lang="en-US" b="1" dirty="0"/>
              <a:t>Applications of Reinforcement Learning</a:t>
            </a:r>
          </a:p>
          <a:p>
            <a:pPr>
              <a:buFont typeface="Arial" panose="020B0604020202020204" pitchFamily="34" charset="0"/>
              <a:buChar char="•"/>
            </a:pPr>
            <a:r>
              <a:rPr lang="en-US" b="1" dirty="0"/>
              <a:t>Robotics</a:t>
            </a:r>
            <a:r>
              <a:rPr lang="en-US" dirty="0"/>
              <a:t>: Training robots to perform tasks autonomously.</a:t>
            </a:r>
          </a:p>
          <a:p>
            <a:pPr>
              <a:buFont typeface="Arial" panose="020B0604020202020204" pitchFamily="34" charset="0"/>
              <a:buChar char="•"/>
            </a:pPr>
            <a:r>
              <a:rPr lang="en-US" b="1" dirty="0"/>
              <a:t>Gaming</a:t>
            </a:r>
            <a:r>
              <a:rPr lang="en-US" dirty="0"/>
              <a:t>: Achieving superhuman performance (e.g., </a:t>
            </a:r>
            <a:r>
              <a:rPr lang="en-US" dirty="0" err="1"/>
              <a:t>AlphaGo</a:t>
            </a:r>
            <a:r>
              <a:rPr lang="en-US" dirty="0"/>
              <a:t>, </a:t>
            </a:r>
            <a:r>
              <a:rPr lang="en-US" dirty="0" err="1"/>
              <a:t>OpenAI</a:t>
            </a:r>
            <a:r>
              <a:rPr lang="en-US" dirty="0"/>
              <a:t> Five).</a:t>
            </a:r>
          </a:p>
          <a:p>
            <a:pPr>
              <a:buFont typeface="Arial" panose="020B0604020202020204" pitchFamily="34" charset="0"/>
              <a:buChar char="•"/>
            </a:pPr>
            <a:r>
              <a:rPr lang="en-US" b="1" dirty="0"/>
              <a:t>Finance</a:t>
            </a:r>
            <a:r>
              <a:rPr lang="en-US" dirty="0"/>
              <a:t>: Portfolio optimization and trading strategies.</a:t>
            </a:r>
          </a:p>
          <a:p>
            <a:pPr>
              <a:buFont typeface="Arial" panose="020B0604020202020204" pitchFamily="34" charset="0"/>
              <a:buChar char="•"/>
            </a:pPr>
            <a:r>
              <a:rPr lang="en-US" b="1" dirty="0"/>
              <a:t>Healthcare</a:t>
            </a:r>
            <a:r>
              <a:rPr lang="en-US" dirty="0"/>
              <a:t>: Personalized treatment plans.</a:t>
            </a:r>
          </a:p>
          <a:p>
            <a:pPr>
              <a:buFont typeface="Arial" panose="020B0604020202020204" pitchFamily="34" charset="0"/>
              <a:buChar char="•"/>
            </a:pPr>
            <a:r>
              <a:rPr lang="en-US" b="1" dirty="0"/>
              <a:t>Self-Driving Cars</a:t>
            </a:r>
            <a:r>
              <a:rPr lang="en-US" dirty="0"/>
              <a:t>: Decision-making in dynamic environments.</a:t>
            </a:r>
          </a:p>
        </p:txBody>
      </p:sp>
    </p:spTree>
    <p:extLst>
      <p:ext uri="{BB962C8B-B14F-4D97-AF65-F5344CB8AC3E}">
        <p14:creationId xmlns:p14="http://schemas.microsoft.com/office/powerpoint/2010/main" val="3971862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"AI Paradox" </a:t>
            </a:r>
          </a:p>
        </p:txBody>
      </p:sp>
      <p:sp>
        <p:nvSpPr>
          <p:cNvPr id="3" name="Content Placeholder 2"/>
          <p:cNvSpPr>
            <a:spLocks noGrp="1"/>
          </p:cNvSpPr>
          <p:nvPr>
            <p:ph idx="1"/>
          </p:nvPr>
        </p:nvSpPr>
        <p:spPr>
          <a:xfrm>
            <a:off x="838200" y="1825625"/>
            <a:ext cx="10699044" cy="4351338"/>
          </a:xfrm>
        </p:spPr>
        <p:txBody>
          <a:bodyPr/>
          <a:lstStyle/>
          <a:p>
            <a:r>
              <a:rPr lang="en-US" dirty="0"/>
              <a:t>AI models are getting smarter, but do we really understand them?</a:t>
            </a:r>
          </a:p>
          <a:p>
            <a:pPr marL="0" indent="0">
              <a:buNone/>
            </a:pPr>
            <a:endParaRPr lang="en-US" dirty="0"/>
          </a:p>
          <a:p>
            <a:pPr lvl="1"/>
            <a:r>
              <a:rPr lang="en-US" dirty="0"/>
              <a:t>The rise of black-box AI vs. the need for </a:t>
            </a:r>
            <a:r>
              <a:rPr lang="en-US" dirty="0" err="1"/>
              <a:t>Explainability</a:t>
            </a:r>
            <a:r>
              <a:rPr lang="en-US" dirty="0"/>
              <a:t> (XAI)</a:t>
            </a:r>
          </a:p>
          <a:p>
            <a:pPr lvl="1"/>
            <a:r>
              <a:rPr lang="en-US" dirty="0"/>
              <a:t>Data Science 2.0 – From predictive analytics to Causal AI &amp; Green AI</a:t>
            </a:r>
          </a:p>
          <a:p>
            <a:pPr lvl="1"/>
            <a:r>
              <a:rPr lang="en-US" dirty="0"/>
              <a:t>Challenge: Can AI truly "think," or is it just pattern recognition at scale?</a:t>
            </a:r>
          </a:p>
        </p:txBody>
      </p:sp>
      <p:sp>
        <p:nvSpPr>
          <p:cNvPr id="4" name="Rectangle 3"/>
          <p:cNvSpPr/>
          <p:nvPr/>
        </p:nvSpPr>
        <p:spPr>
          <a:xfrm>
            <a:off x="838200" y="4882876"/>
            <a:ext cx="10350260" cy="369332"/>
          </a:xfrm>
          <a:prstGeom prst="rect">
            <a:avLst/>
          </a:prstGeom>
        </p:spPr>
        <p:txBody>
          <a:bodyPr wrap="square">
            <a:spAutoFit/>
          </a:bodyPr>
          <a:lstStyle/>
          <a:p>
            <a:r>
              <a:rPr lang="en-US" dirty="0"/>
              <a:t> </a:t>
            </a:r>
            <a:r>
              <a:rPr lang="en-US" i="1" dirty="0"/>
              <a:t>Why This Matters?</a:t>
            </a:r>
            <a:r>
              <a:rPr lang="en-US" dirty="0"/>
              <a:t> Data science isn’t just about coding—it’s about </a:t>
            </a:r>
            <a:r>
              <a:rPr lang="en-US" b="1" dirty="0"/>
              <a:t>solving real problems</a:t>
            </a:r>
            <a:r>
              <a:rPr lang="en-US" dirty="0"/>
              <a:t> at scale.</a:t>
            </a:r>
          </a:p>
        </p:txBody>
      </p:sp>
    </p:spTree>
    <p:extLst>
      <p:ext uri="{BB962C8B-B14F-4D97-AF65-F5344CB8AC3E}">
        <p14:creationId xmlns:p14="http://schemas.microsoft.com/office/powerpoint/2010/main" val="3408642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ctr" rtl="0">
              <a:lnSpc>
                <a:spcPct val="90000"/>
              </a:lnSpc>
              <a:spcBef>
                <a:spcPct val="0"/>
              </a:spcBef>
            </a:pPr>
            <a:r>
              <a:rPr lang="en-US" sz="2800" b="1" dirty="0">
                <a:latin typeface="Arial" panose="020B0604020202020204" pitchFamily="34" charset="0"/>
                <a:cs typeface="Arial" panose="020B0604020202020204" pitchFamily="34" charset="0"/>
              </a:rPr>
              <a:t>The rise of black-box AI vs. the need for </a:t>
            </a:r>
            <a:r>
              <a:rPr lang="en-US" sz="2800" b="1" dirty="0" err="1">
                <a:latin typeface="Arial" panose="020B0604020202020204" pitchFamily="34" charset="0"/>
                <a:cs typeface="Arial" panose="020B0604020202020204" pitchFamily="34" charset="0"/>
              </a:rPr>
              <a:t>Explainability</a:t>
            </a:r>
            <a:r>
              <a:rPr lang="en-US" sz="2800" b="1" dirty="0">
                <a:latin typeface="Arial" panose="020B0604020202020204" pitchFamily="34" charset="0"/>
                <a:cs typeface="Arial" panose="020B0604020202020204" pitchFamily="34" charset="0"/>
              </a:rPr>
              <a:t> (XAI)</a:t>
            </a:r>
            <a:br>
              <a:rPr lang="en-US" sz="2800" b="1" dirty="0">
                <a:latin typeface="Arial" panose="020B0604020202020204" pitchFamily="34" charset="0"/>
                <a:cs typeface="Arial" panose="020B0604020202020204" pitchFamily="34" charset="0"/>
              </a:rPr>
            </a:b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 Interpretability vs. Performance</a:t>
            </a:r>
          </a:p>
        </p:txBody>
      </p:sp>
      <p:sp>
        <p:nvSpPr>
          <p:cNvPr id="3" name="Content Placeholder 2"/>
          <p:cNvSpPr>
            <a:spLocks noGrp="1"/>
          </p:cNvSpPr>
          <p:nvPr>
            <p:ph idx="1"/>
          </p:nvPr>
        </p:nvSpPr>
        <p:spPr>
          <a:xfrm>
            <a:off x="838200" y="2427111"/>
            <a:ext cx="11105444" cy="993424"/>
          </a:xfrm>
        </p:spPr>
        <p:txBody>
          <a:bodyPr>
            <a:normAutofit/>
          </a:bodyPr>
          <a:lstStyle/>
          <a:p>
            <a:pPr marL="0" indent="0">
              <a:buNone/>
            </a:pPr>
            <a:r>
              <a:rPr lang="en-US" sz="2000" b="0" i="1" dirty="0">
                <a:solidFill>
                  <a:srgbClr val="404040"/>
                </a:solidFill>
                <a:effectLst/>
                <a:latin typeface="Inter"/>
              </a:rPr>
              <a:t>High-performing AI models (e.g., Deep Learning) act as 'black boxes'—their decisions are hard to explain, even when accurate</a:t>
            </a:r>
            <a:endParaRPr lang="en-US" sz="2000" dirty="0"/>
          </a:p>
        </p:txBody>
      </p:sp>
      <p:sp>
        <p:nvSpPr>
          <p:cNvPr id="4" name="Rectangle 3"/>
          <p:cNvSpPr/>
          <p:nvPr/>
        </p:nvSpPr>
        <p:spPr>
          <a:xfrm>
            <a:off x="718763" y="1788067"/>
            <a:ext cx="3968972" cy="523220"/>
          </a:xfrm>
          <a:prstGeom prst="rect">
            <a:avLst/>
          </a:prstGeom>
        </p:spPr>
        <p:txBody>
          <a:bodyPr wrap="none">
            <a:spAutoFit/>
          </a:bodyPr>
          <a:lstStyle/>
          <a:p>
            <a:r>
              <a:rPr lang="en-US" sz="2800" b="1" i="0" dirty="0">
                <a:solidFill>
                  <a:srgbClr val="404040"/>
                </a:solidFill>
                <a:effectLst/>
                <a:latin typeface="Arial Black" panose="020B0A04020102020204" pitchFamily="34" charset="0"/>
              </a:rPr>
              <a:t>Problem Statement</a:t>
            </a:r>
          </a:p>
        </p:txBody>
      </p:sp>
      <p:sp>
        <p:nvSpPr>
          <p:cNvPr id="5" name="Rectangle 4"/>
          <p:cNvSpPr/>
          <p:nvPr/>
        </p:nvSpPr>
        <p:spPr>
          <a:xfrm>
            <a:off x="838200" y="4504003"/>
            <a:ext cx="2018501" cy="523220"/>
          </a:xfrm>
          <a:prstGeom prst="rect">
            <a:avLst/>
          </a:prstGeom>
        </p:spPr>
        <p:txBody>
          <a:bodyPr wrap="none">
            <a:spAutoFit/>
          </a:bodyPr>
          <a:lstStyle/>
          <a:p>
            <a:r>
              <a:rPr lang="en-US" sz="2800" b="1" i="0" dirty="0">
                <a:solidFill>
                  <a:srgbClr val="404040"/>
                </a:solidFill>
                <a:effectLst/>
                <a:latin typeface="Arial Black" panose="020B0A04020102020204" pitchFamily="34" charset="0"/>
              </a:rPr>
              <a:t>Solutions</a:t>
            </a:r>
          </a:p>
        </p:txBody>
      </p:sp>
      <p:sp>
        <p:nvSpPr>
          <p:cNvPr id="6" name="Rectangle 5"/>
          <p:cNvSpPr/>
          <p:nvPr/>
        </p:nvSpPr>
        <p:spPr>
          <a:xfrm>
            <a:off x="838200" y="3685898"/>
            <a:ext cx="11119556" cy="646331"/>
          </a:xfrm>
          <a:prstGeom prst="rect">
            <a:avLst/>
          </a:prstGeom>
        </p:spPr>
        <p:txBody>
          <a:bodyPr wrap="square">
            <a:spAutoFit/>
          </a:bodyPr>
          <a:lstStyle/>
          <a:p>
            <a:r>
              <a:rPr lang="en-US" b="0" i="1" dirty="0">
                <a:solidFill>
                  <a:srgbClr val="404040"/>
                </a:solidFill>
                <a:effectLst/>
                <a:latin typeface="Inter"/>
              </a:rPr>
              <a:t>As models grow more complex and accurate, they become less interpretable, raising risks in critical fields (healthcare, finance, justice)</a:t>
            </a:r>
            <a:endParaRPr lang="en-US" dirty="0"/>
          </a:p>
        </p:txBody>
      </p:sp>
      <p:sp>
        <p:nvSpPr>
          <p:cNvPr id="7" name="Rectangle 6"/>
          <p:cNvSpPr/>
          <p:nvPr/>
        </p:nvSpPr>
        <p:spPr>
          <a:xfrm>
            <a:off x="838200" y="3118060"/>
            <a:ext cx="2651880" cy="523220"/>
          </a:xfrm>
          <a:prstGeom prst="rect">
            <a:avLst/>
          </a:prstGeom>
        </p:spPr>
        <p:txBody>
          <a:bodyPr wrap="none">
            <a:spAutoFit/>
          </a:bodyPr>
          <a:lstStyle/>
          <a:p>
            <a:r>
              <a:rPr lang="en-US" sz="2800" b="1" i="0" dirty="0">
                <a:solidFill>
                  <a:srgbClr val="404040"/>
                </a:solidFill>
                <a:effectLst/>
                <a:latin typeface="Arial Black" panose="020B0A04020102020204" pitchFamily="34" charset="0"/>
              </a:rPr>
              <a:t>The Paradox</a:t>
            </a:r>
          </a:p>
        </p:txBody>
      </p:sp>
      <p:sp>
        <p:nvSpPr>
          <p:cNvPr id="8" name="Rectangle 7"/>
          <p:cNvSpPr/>
          <p:nvPr/>
        </p:nvSpPr>
        <p:spPr>
          <a:xfrm>
            <a:off x="3262488" y="4764351"/>
            <a:ext cx="8568267" cy="1477328"/>
          </a:xfrm>
          <a:prstGeom prst="rect">
            <a:avLst/>
          </a:prstGeom>
        </p:spPr>
        <p:txBody>
          <a:bodyPr wrap="square">
            <a:spAutoFit/>
          </a:bodyPr>
          <a:lstStyle/>
          <a:p>
            <a:r>
              <a:rPr lang="en-US" b="1" i="0" dirty="0">
                <a:solidFill>
                  <a:srgbClr val="404040"/>
                </a:solidFill>
                <a:effectLst/>
                <a:latin typeface="Inter"/>
              </a:rPr>
              <a:t>1. Explainable AI (XAI)</a:t>
            </a:r>
          </a:p>
          <a:p>
            <a:pPr lvl="1">
              <a:buFont typeface="Arial" panose="020B0604020202020204" pitchFamily="34" charset="0"/>
              <a:buChar char="•"/>
            </a:pPr>
            <a:r>
              <a:rPr lang="en-US" b="1" i="0" dirty="0">
                <a:solidFill>
                  <a:srgbClr val="404040"/>
                </a:solidFill>
                <a:effectLst/>
                <a:latin typeface="Inter"/>
              </a:rPr>
              <a:t>SHAP</a:t>
            </a:r>
            <a:r>
              <a:rPr lang="en-US" b="0" i="0" dirty="0">
                <a:solidFill>
                  <a:srgbClr val="404040"/>
                </a:solidFill>
                <a:effectLst/>
                <a:latin typeface="Inter"/>
              </a:rPr>
              <a:t>: Quantifies feature importance for predictions.</a:t>
            </a:r>
          </a:p>
          <a:p>
            <a:pPr lvl="1">
              <a:buFont typeface="Arial" panose="020B0604020202020204" pitchFamily="34" charset="0"/>
              <a:buChar char="•"/>
            </a:pPr>
            <a:r>
              <a:rPr lang="en-US" b="1" i="0" dirty="0">
                <a:solidFill>
                  <a:srgbClr val="404040"/>
                </a:solidFill>
                <a:effectLst/>
                <a:latin typeface="Inter"/>
              </a:rPr>
              <a:t>LIME</a:t>
            </a:r>
            <a:r>
              <a:rPr lang="en-US" b="0" i="0" dirty="0">
                <a:solidFill>
                  <a:srgbClr val="404040"/>
                </a:solidFill>
                <a:effectLst/>
                <a:latin typeface="Inter"/>
              </a:rPr>
              <a:t>: Explains individual predictions via simplified local models.</a:t>
            </a:r>
          </a:p>
          <a:p>
            <a:r>
              <a:rPr lang="en-US" b="1" i="0" dirty="0">
                <a:solidFill>
                  <a:srgbClr val="404040"/>
                </a:solidFill>
                <a:effectLst/>
                <a:latin typeface="Inter"/>
              </a:rPr>
              <a:t>2. Human-in-the-Loop Systems</a:t>
            </a:r>
            <a:endParaRPr lang="en-US" b="0" i="0" dirty="0">
              <a:solidFill>
                <a:srgbClr val="404040"/>
              </a:solidFill>
              <a:effectLst/>
              <a:latin typeface="Inter"/>
            </a:endParaRPr>
          </a:p>
          <a:p>
            <a:pPr lvl="1">
              <a:buFont typeface="Arial" panose="020B0604020202020204" pitchFamily="34" charset="0"/>
              <a:buChar char="•"/>
            </a:pPr>
            <a:r>
              <a:rPr lang="en-US" b="0" i="0" dirty="0">
                <a:solidFill>
                  <a:srgbClr val="404040"/>
                </a:solidFill>
                <a:effectLst/>
                <a:latin typeface="Inter"/>
              </a:rPr>
              <a:t>Humans validate/intervene in AI outputs (e.g., doctor + diagnostic AI).</a:t>
            </a:r>
          </a:p>
        </p:txBody>
      </p:sp>
    </p:spTree>
    <p:extLst>
      <p:ext uri="{BB962C8B-B14F-4D97-AF65-F5344CB8AC3E}">
        <p14:creationId xmlns:p14="http://schemas.microsoft.com/office/powerpoint/2010/main" val="3507806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711" y="365125"/>
            <a:ext cx="11461045" cy="1325563"/>
          </a:xfrm>
        </p:spPr>
        <p:txBody>
          <a:bodyPr>
            <a:normAutofit fontScale="90000"/>
          </a:bodyPr>
          <a:lstStyle/>
          <a:p>
            <a:pPr lvl="1"/>
            <a:r>
              <a:rPr lang="en-US" sz="2800" dirty="0">
                <a:latin typeface="Arial Black" panose="020B0A04020102020204" pitchFamily="34" charset="0"/>
              </a:rPr>
              <a:t>Data Science 2.0 –</a:t>
            </a:r>
            <a:br>
              <a:rPr lang="en-US" sz="2800" dirty="0">
                <a:latin typeface="Arial Black" panose="020B0A04020102020204" pitchFamily="34" charset="0"/>
              </a:rPr>
            </a:br>
            <a:r>
              <a:rPr lang="en-US" sz="2800" dirty="0">
                <a:latin typeface="Arial Black" panose="020B0A04020102020204" pitchFamily="34" charset="0"/>
              </a:rPr>
              <a:t>                       From predictive analytics to  Causal AI &amp; Green AI</a:t>
            </a:r>
          </a:p>
        </p:txBody>
      </p:sp>
      <p:sp>
        <p:nvSpPr>
          <p:cNvPr id="3" name="Content Placeholder 2"/>
          <p:cNvSpPr>
            <a:spLocks noGrp="1"/>
          </p:cNvSpPr>
          <p:nvPr>
            <p:ph idx="1"/>
          </p:nvPr>
        </p:nvSpPr>
        <p:spPr>
          <a:xfrm>
            <a:off x="349956" y="1542037"/>
            <a:ext cx="11311466" cy="993424"/>
          </a:xfrm>
        </p:spPr>
        <p:txBody>
          <a:bodyPr>
            <a:normAutofit/>
          </a:bodyPr>
          <a:lstStyle/>
          <a:p>
            <a:pPr marL="0" indent="0">
              <a:buNone/>
            </a:pPr>
            <a:r>
              <a:rPr lang="en-US" sz="2000" b="0" i="1" dirty="0">
                <a:solidFill>
                  <a:srgbClr val="404040"/>
                </a:solidFill>
                <a:effectLst/>
                <a:latin typeface="Inter"/>
              </a:rPr>
              <a:t>The Data Science Journey:  </a:t>
            </a:r>
            <a:endParaRPr lang="en-US" sz="2000" dirty="0"/>
          </a:p>
        </p:txBody>
      </p:sp>
      <p:sp>
        <p:nvSpPr>
          <p:cNvPr id="4" name="Rectangle 3"/>
          <p:cNvSpPr/>
          <p:nvPr/>
        </p:nvSpPr>
        <p:spPr>
          <a:xfrm>
            <a:off x="496711" y="2378779"/>
            <a:ext cx="3411190" cy="523220"/>
          </a:xfrm>
          <a:prstGeom prst="rect">
            <a:avLst/>
          </a:prstGeom>
        </p:spPr>
        <p:txBody>
          <a:bodyPr wrap="none">
            <a:spAutoFit/>
          </a:bodyPr>
          <a:lstStyle/>
          <a:p>
            <a:r>
              <a:rPr lang="en-US" sz="2800" b="1" i="0" dirty="0">
                <a:solidFill>
                  <a:srgbClr val="404040"/>
                </a:solidFill>
                <a:effectLst/>
                <a:latin typeface="Arial Black" panose="020B0A04020102020204" pitchFamily="34" charset="0"/>
              </a:rPr>
              <a:t>1.0 (Predictive): </a:t>
            </a:r>
          </a:p>
        </p:txBody>
      </p:sp>
      <p:sp>
        <p:nvSpPr>
          <p:cNvPr id="5" name="Rectangle 4"/>
          <p:cNvSpPr/>
          <p:nvPr/>
        </p:nvSpPr>
        <p:spPr>
          <a:xfrm>
            <a:off x="1245595" y="4839388"/>
            <a:ext cx="2264723" cy="523220"/>
          </a:xfrm>
          <a:prstGeom prst="rect">
            <a:avLst/>
          </a:prstGeom>
        </p:spPr>
        <p:txBody>
          <a:bodyPr wrap="none">
            <a:spAutoFit/>
          </a:bodyPr>
          <a:lstStyle/>
          <a:p>
            <a:r>
              <a:rPr lang="en-US" sz="2800" b="1" i="0" dirty="0">
                <a:solidFill>
                  <a:srgbClr val="404040"/>
                </a:solidFill>
                <a:effectLst/>
                <a:latin typeface="Arial Black" panose="020B0A04020102020204" pitchFamily="34" charset="0"/>
              </a:rPr>
              <a:t> Green AI: </a:t>
            </a:r>
          </a:p>
        </p:txBody>
      </p:sp>
      <p:sp>
        <p:nvSpPr>
          <p:cNvPr id="6" name="Rectangle 5"/>
          <p:cNvSpPr/>
          <p:nvPr/>
        </p:nvSpPr>
        <p:spPr>
          <a:xfrm>
            <a:off x="3725333" y="4023192"/>
            <a:ext cx="3417711" cy="369332"/>
          </a:xfrm>
          <a:prstGeom prst="rect">
            <a:avLst/>
          </a:prstGeom>
        </p:spPr>
        <p:txBody>
          <a:bodyPr wrap="square">
            <a:spAutoFit/>
          </a:bodyPr>
          <a:lstStyle/>
          <a:p>
            <a:r>
              <a:rPr lang="en-US" b="0" i="1" dirty="0">
                <a:solidFill>
                  <a:srgbClr val="404040"/>
                </a:solidFill>
                <a:effectLst/>
                <a:latin typeface="Inter"/>
              </a:rPr>
              <a:t>Why does it happen?“</a:t>
            </a:r>
            <a:endParaRPr lang="en-US" dirty="0"/>
          </a:p>
        </p:txBody>
      </p:sp>
      <p:sp>
        <p:nvSpPr>
          <p:cNvPr id="7" name="Rectangle 6"/>
          <p:cNvSpPr/>
          <p:nvPr/>
        </p:nvSpPr>
        <p:spPr>
          <a:xfrm>
            <a:off x="496711" y="3189153"/>
            <a:ext cx="3126497" cy="523220"/>
          </a:xfrm>
          <a:prstGeom prst="rect">
            <a:avLst/>
          </a:prstGeom>
        </p:spPr>
        <p:txBody>
          <a:bodyPr wrap="none">
            <a:spAutoFit/>
          </a:bodyPr>
          <a:lstStyle/>
          <a:p>
            <a:r>
              <a:rPr lang="en-US" sz="2800" b="1" i="0" dirty="0">
                <a:solidFill>
                  <a:srgbClr val="404040"/>
                </a:solidFill>
                <a:effectLst/>
                <a:latin typeface="Arial Black" panose="020B0A04020102020204" pitchFamily="34" charset="0"/>
              </a:rPr>
              <a:t>2.0 (Next Gen):</a:t>
            </a:r>
          </a:p>
        </p:txBody>
      </p:sp>
      <p:sp>
        <p:nvSpPr>
          <p:cNvPr id="8" name="Rectangle 7"/>
          <p:cNvSpPr/>
          <p:nvPr/>
        </p:nvSpPr>
        <p:spPr>
          <a:xfrm>
            <a:off x="3510318" y="4898359"/>
            <a:ext cx="8568267" cy="369332"/>
          </a:xfrm>
          <a:prstGeom prst="rect">
            <a:avLst/>
          </a:prstGeom>
        </p:spPr>
        <p:txBody>
          <a:bodyPr wrap="square">
            <a:spAutoFit/>
          </a:bodyPr>
          <a:lstStyle/>
          <a:p>
            <a:r>
              <a:rPr lang="en-US" b="0" i="1" dirty="0">
                <a:solidFill>
                  <a:srgbClr val="404040"/>
                </a:solidFill>
                <a:effectLst/>
                <a:latin typeface="Inter"/>
              </a:rPr>
              <a:t>At what environmental cost?"</a:t>
            </a:r>
            <a:endParaRPr lang="en-US" dirty="0"/>
          </a:p>
        </p:txBody>
      </p:sp>
      <p:sp>
        <p:nvSpPr>
          <p:cNvPr id="9" name="Rectangle 8"/>
          <p:cNvSpPr/>
          <p:nvPr/>
        </p:nvSpPr>
        <p:spPr>
          <a:xfrm>
            <a:off x="3725333" y="2185420"/>
            <a:ext cx="7337777" cy="646331"/>
          </a:xfrm>
          <a:prstGeom prst="rect">
            <a:avLst/>
          </a:prstGeom>
        </p:spPr>
        <p:txBody>
          <a:bodyPr wrap="square">
            <a:spAutoFit/>
          </a:bodyPr>
          <a:lstStyle/>
          <a:p>
            <a:r>
              <a:rPr lang="en-US" b="0" i="1" dirty="0">
                <a:solidFill>
                  <a:srgbClr val="404040"/>
                </a:solidFill>
                <a:effectLst/>
                <a:latin typeface="Inter"/>
              </a:rPr>
              <a:t>"What will happen?“</a:t>
            </a:r>
          </a:p>
          <a:p>
            <a:r>
              <a:rPr lang="en-US" i="1" dirty="0" err="1">
                <a:solidFill>
                  <a:srgbClr val="404040"/>
                </a:solidFill>
                <a:latin typeface="Inter"/>
              </a:rPr>
              <a:t>Methode</a:t>
            </a:r>
            <a:r>
              <a:rPr lang="en-US" b="0" i="1" dirty="0">
                <a:solidFill>
                  <a:srgbClr val="404040"/>
                </a:solidFill>
                <a:effectLst/>
                <a:latin typeface="Inter"/>
              </a:rPr>
              <a:t>: Regression, classification, forecasting;</a:t>
            </a:r>
            <a:endParaRPr lang="en-US" dirty="0"/>
          </a:p>
        </p:txBody>
      </p:sp>
      <p:sp>
        <p:nvSpPr>
          <p:cNvPr id="10" name="Rectangle 9"/>
          <p:cNvSpPr/>
          <p:nvPr/>
        </p:nvSpPr>
        <p:spPr>
          <a:xfrm>
            <a:off x="1358485" y="3900670"/>
            <a:ext cx="2264723" cy="523220"/>
          </a:xfrm>
          <a:prstGeom prst="rect">
            <a:avLst/>
          </a:prstGeom>
        </p:spPr>
        <p:txBody>
          <a:bodyPr wrap="none">
            <a:spAutoFit/>
          </a:bodyPr>
          <a:lstStyle/>
          <a:p>
            <a:r>
              <a:rPr lang="en-US" sz="2800" b="1" i="0" dirty="0">
                <a:solidFill>
                  <a:srgbClr val="404040"/>
                </a:solidFill>
                <a:effectLst/>
                <a:latin typeface="Arial Black" panose="020B0A04020102020204" pitchFamily="34" charset="0"/>
              </a:rPr>
              <a:t>Causal AI:</a:t>
            </a:r>
          </a:p>
        </p:txBody>
      </p:sp>
      <p:sp>
        <p:nvSpPr>
          <p:cNvPr id="11" name="Rectangle 10"/>
          <p:cNvSpPr/>
          <p:nvPr/>
        </p:nvSpPr>
        <p:spPr>
          <a:xfrm>
            <a:off x="3371144" y="5179930"/>
            <a:ext cx="8188677" cy="1754326"/>
          </a:xfrm>
          <a:prstGeom prst="rect">
            <a:avLst/>
          </a:prstGeom>
        </p:spPr>
        <p:txBody>
          <a:bodyPr wrap="square">
            <a:spAutoFit/>
          </a:bodyPr>
          <a:lstStyle/>
          <a:p>
            <a:r>
              <a:rPr lang="en-US" b="0" i="0" dirty="0">
                <a:solidFill>
                  <a:srgbClr val="404040"/>
                </a:solidFill>
                <a:effectLst/>
                <a:latin typeface="Inter"/>
              </a:rPr>
              <a:t> </a:t>
            </a:r>
            <a:r>
              <a:rPr lang="en-US" b="0" i="1" dirty="0">
                <a:solidFill>
                  <a:srgbClr val="404040"/>
                </a:solidFill>
                <a:effectLst/>
                <a:latin typeface="Inter"/>
              </a:rPr>
              <a:t>"Performance per watt matters"</a:t>
            </a:r>
            <a:endParaRPr lang="en-US" b="0" i="0" dirty="0">
              <a:solidFill>
                <a:srgbClr val="404040"/>
              </a:solidFill>
              <a:effectLst/>
              <a:latin typeface="Inter"/>
            </a:endParaRPr>
          </a:p>
          <a:p>
            <a:pPr>
              <a:buFont typeface="Arial" panose="020B0604020202020204" pitchFamily="34" charset="0"/>
              <a:buChar char="•"/>
            </a:pPr>
            <a:r>
              <a:rPr lang="en-US" b="0" i="0" dirty="0">
                <a:solidFill>
                  <a:srgbClr val="404040"/>
                </a:solidFill>
                <a:effectLst/>
                <a:latin typeface="Inter"/>
              </a:rPr>
              <a:t>Techniques:</a:t>
            </a:r>
          </a:p>
          <a:p>
            <a:pPr marL="742950" lvl="1" indent="-285750">
              <a:buFont typeface="Arial" panose="020B0604020202020204" pitchFamily="34" charset="0"/>
              <a:buChar char="•"/>
            </a:pPr>
            <a:r>
              <a:rPr lang="en-US" b="0" i="0" dirty="0">
                <a:solidFill>
                  <a:srgbClr val="404040"/>
                </a:solidFill>
                <a:effectLst/>
                <a:latin typeface="Inter"/>
              </a:rPr>
              <a:t>Model pruning</a:t>
            </a:r>
          </a:p>
          <a:p>
            <a:pPr marL="742950" lvl="1" indent="-285750">
              <a:buFont typeface="Arial" panose="020B0604020202020204" pitchFamily="34" charset="0"/>
              <a:buChar char="•"/>
            </a:pPr>
            <a:r>
              <a:rPr lang="en-US" b="0" i="0" dirty="0">
                <a:solidFill>
                  <a:srgbClr val="404040"/>
                </a:solidFill>
                <a:effectLst/>
                <a:latin typeface="Inter"/>
              </a:rPr>
              <a:t>Quantization</a:t>
            </a:r>
          </a:p>
          <a:p>
            <a:pPr marL="742950" lvl="1" indent="-285750">
              <a:buFont typeface="Arial" panose="020B0604020202020204" pitchFamily="34" charset="0"/>
              <a:buChar char="•"/>
            </a:pPr>
            <a:r>
              <a:rPr lang="en-US" b="0" i="0" dirty="0">
                <a:solidFill>
                  <a:srgbClr val="404040"/>
                </a:solidFill>
                <a:effectLst/>
                <a:latin typeface="Inter"/>
              </a:rPr>
              <a:t>Efficient architectures</a:t>
            </a:r>
          </a:p>
          <a:p>
            <a:pPr>
              <a:buFont typeface="Arial" panose="020B0604020202020204" pitchFamily="34" charset="0"/>
              <a:buChar char="•"/>
            </a:pPr>
            <a:r>
              <a:rPr lang="en-US" b="0" i="0" dirty="0">
                <a:solidFill>
                  <a:srgbClr val="404040"/>
                </a:solidFill>
                <a:effectLst/>
                <a:latin typeface="Inter"/>
              </a:rPr>
              <a:t>Example: </a:t>
            </a:r>
            <a:r>
              <a:rPr lang="en-US" b="0" i="1" dirty="0">
                <a:solidFill>
                  <a:srgbClr val="404040"/>
                </a:solidFill>
                <a:effectLst/>
                <a:latin typeface="Inter"/>
              </a:rPr>
              <a:t>"Reducing BERT's energy use by 60% with minimal accuracy loss"</a:t>
            </a:r>
            <a:endParaRPr lang="en-US" b="0" i="0" dirty="0">
              <a:solidFill>
                <a:srgbClr val="404040"/>
              </a:solidFill>
              <a:effectLst/>
              <a:latin typeface="Inter"/>
            </a:endParaRPr>
          </a:p>
        </p:txBody>
      </p:sp>
      <p:sp>
        <p:nvSpPr>
          <p:cNvPr id="12" name="Rectangle 11"/>
          <p:cNvSpPr/>
          <p:nvPr/>
        </p:nvSpPr>
        <p:spPr>
          <a:xfrm>
            <a:off x="6498412" y="3977614"/>
            <a:ext cx="3801041" cy="369332"/>
          </a:xfrm>
          <a:prstGeom prst="rect">
            <a:avLst/>
          </a:prstGeom>
        </p:spPr>
        <p:txBody>
          <a:bodyPr wrap="none">
            <a:spAutoFit/>
          </a:bodyPr>
          <a:lstStyle/>
          <a:p>
            <a:r>
              <a:rPr lang="en-US" b="1" i="0" dirty="0">
                <a:solidFill>
                  <a:srgbClr val="404040"/>
                </a:solidFill>
                <a:effectLst/>
                <a:latin typeface="Inter"/>
              </a:rPr>
              <a:t>Beyond Correlation → Causation</a:t>
            </a:r>
            <a:endParaRPr lang="en-US" dirty="0"/>
          </a:p>
        </p:txBody>
      </p:sp>
      <p:sp>
        <p:nvSpPr>
          <p:cNvPr id="13" name="Rectangle 12"/>
          <p:cNvSpPr/>
          <p:nvPr/>
        </p:nvSpPr>
        <p:spPr>
          <a:xfrm>
            <a:off x="6498412" y="4291793"/>
            <a:ext cx="3570208" cy="369332"/>
          </a:xfrm>
          <a:prstGeom prst="rect">
            <a:avLst/>
          </a:prstGeom>
        </p:spPr>
        <p:txBody>
          <a:bodyPr wrap="none">
            <a:spAutoFit/>
          </a:bodyPr>
          <a:lstStyle/>
          <a:p>
            <a:r>
              <a:rPr lang="en-US" b="0" i="1" dirty="0">
                <a:solidFill>
                  <a:srgbClr val="404040"/>
                </a:solidFill>
                <a:effectLst/>
                <a:latin typeface="Inter"/>
              </a:rPr>
              <a:t>Not just patterns, but root causes</a:t>
            </a:r>
            <a:endParaRPr lang="en-US" dirty="0"/>
          </a:p>
        </p:txBody>
      </p:sp>
    </p:spTree>
    <p:extLst>
      <p:ext uri="{BB962C8B-B14F-4D97-AF65-F5344CB8AC3E}">
        <p14:creationId xmlns:p14="http://schemas.microsoft.com/office/powerpoint/2010/main" val="33205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711" y="135221"/>
            <a:ext cx="11461045" cy="1325563"/>
          </a:xfrm>
        </p:spPr>
        <p:txBody>
          <a:bodyPr>
            <a:normAutofit fontScale="90000"/>
          </a:bodyPr>
          <a:lstStyle/>
          <a:p>
            <a:pPr lvl="1"/>
            <a:r>
              <a:rPr lang="en-US" sz="2800" b="1" dirty="0">
                <a:latin typeface="Arial Black" panose="020B0A04020102020204" pitchFamily="34" charset="0"/>
              </a:rPr>
              <a:t>Data Science 2.0 –</a:t>
            </a:r>
            <a:br>
              <a:rPr lang="en-US" sz="2800" b="1" dirty="0">
                <a:latin typeface="Arial Black" panose="020B0A04020102020204" pitchFamily="34" charset="0"/>
              </a:rPr>
            </a:br>
            <a:r>
              <a:rPr lang="en-US" sz="2800" b="1" dirty="0">
                <a:latin typeface="Arial Black" panose="020B0A04020102020204" pitchFamily="34" charset="0"/>
              </a:rPr>
              <a:t>                       </a:t>
            </a:r>
            <a:r>
              <a:rPr lang="ro-RO" sz="2800" b="1" dirty="0">
                <a:latin typeface="Arial Black" panose="020B0A04020102020204" pitchFamily="34" charset="0"/>
              </a:rPr>
              <a:t>F</a:t>
            </a:r>
            <a:r>
              <a:rPr lang="en-US" sz="2800" b="1" dirty="0">
                <a:latin typeface="Arial Black" panose="020B0A04020102020204" pitchFamily="34" charset="0"/>
              </a:rPr>
              <a:t>rom predictive analytics to  Causal AI &amp; Green AI</a:t>
            </a:r>
          </a:p>
        </p:txBody>
      </p:sp>
      <p:sp>
        <p:nvSpPr>
          <p:cNvPr id="3" name="Content Placeholder 2"/>
          <p:cNvSpPr>
            <a:spLocks noGrp="1"/>
          </p:cNvSpPr>
          <p:nvPr>
            <p:ph idx="1"/>
          </p:nvPr>
        </p:nvSpPr>
        <p:spPr>
          <a:xfrm>
            <a:off x="838200" y="1952862"/>
            <a:ext cx="11755661" cy="757725"/>
          </a:xfrm>
        </p:spPr>
        <p:txBody>
          <a:bodyPr>
            <a:noAutofit/>
          </a:bodyPr>
          <a:lstStyle/>
          <a:p>
            <a:pPr marL="0" indent="0">
              <a:lnSpc>
                <a:spcPct val="100000"/>
              </a:lnSpc>
              <a:spcBef>
                <a:spcPts val="0"/>
              </a:spcBef>
              <a:buNone/>
            </a:pPr>
            <a:r>
              <a:rPr lang="en-US" sz="1600" i="1" dirty="0"/>
              <a:t>While modern AI delivers powerful predictions, its inability to explain causality and its unsustainable energy demands limit real-world impact.</a:t>
            </a:r>
          </a:p>
        </p:txBody>
      </p:sp>
      <p:sp>
        <p:nvSpPr>
          <p:cNvPr id="4" name="Rectangle 3"/>
          <p:cNvSpPr/>
          <p:nvPr/>
        </p:nvSpPr>
        <p:spPr>
          <a:xfrm>
            <a:off x="838200" y="1385024"/>
            <a:ext cx="3968972" cy="523220"/>
          </a:xfrm>
          <a:prstGeom prst="rect">
            <a:avLst/>
          </a:prstGeom>
        </p:spPr>
        <p:txBody>
          <a:bodyPr wrap="none">
            <a:spAutoFit/>
          </a:bodyPr>
          <a:lstStyle/>
          <a:p>
            <a:r>
              <a:rPr lang="en-US" sz="2800" b="1" i="0" dirty="0">
                <a:solidFill>
                  <a:srgbClr val="404040"/>
                </a:solidFill>
                <a:effectLst/>
                <a:latin typeface="Arial Black" panose="020B0A04020102020204" pitchFamily="34" charset="0"/>
              </a:rPr>
              <a:t>Problem Statement</a:t>
            </a:r>
          </a:p>
        </p:txBody>
      </p:sp>
      <p:sp>
        <p:nvSpPr>
          <p:cNvPr id="5" name="Rectangle 4"/>
          <p:cNvSpPr/>
          <p:nvPr/>
        </p:nvSpPr>
        <p:spPr>
          <a:xfrm>
            <a:off x="838200" y="4322118"/>
            <a:ext cx="2018501" cy="523220"/>
          </a:xfrm>
          <a:prstGeom prst="rect">
            <a:avLst/>
          </a:prstGeom>
        </p:spPr>
        <p:txBody>
          <a:bodyPr wrap="none">
            <a:spAutoFit/>
          </a:bodyPr>
          <a:lstStyle/>
          <a:p>
            <a:r>
              <a:rPr lang="en-US" sz="2800" b="1" i="0" dirty="0">
                <a:solidFill>
                  <a:srgbClr val="404040"/>
                </a:solidFill>
                <a:effectLst/>
                <a:latin typeface="Arial Black" panose="020B0A04020102020204" pitchFamily="34" charset="0"/>
              </a:rPr>
              <a:t>Solutions</a:t>
            </a:r>
          </a:p>
        </p:txBody>
      </p:sp>
      <p:sp>
        <p:nvSpPr>
          <p:cNvPr id="6" name="Rectangle 5"/>
          <p:cNvSpPr/>
          <p:nvPr/>
        </p:nvSpPr>
        <p:spPr>
          <a:xfrm>
            <a:off x="838200" y="3403854"/>
            <a:ext cx="11119556" cy="646331"/>
          </a:xfrm>
          <a:prstGeom prst="rect">
            <a:avLst/>
          </a:prstGeom>
        </p:spPr>
        <p:txBody>
          <a:bodyPr wrap="square">
            <a:spAutoFit/>
          </a:bodyPr>
          <a:lstStyle/>
          <a:p>
            <a:r>
              <a:rPr lang="en-US" i="1" dirty="0"/>
              <a:t>The better AI performs, the less we understand it – and the more it costs the planet.</a:t>
            </a:r>
          </a:p>
          <a:p>
            <a:r>
              <a:rPr lang="en-US" i="1" dirty="0"/>
              <a:t>                                                                                     - the more we need human expertise to understand causes  </a:t>
            </a:r>
            <a:endParaRPr lang="en-US" dirty="0"/>
          </a:p>
        </p:txBody>
      </p:sp>
      <p:sp>
        <p:nvSpPr>
          <p:cNvPr id="7" name="Rectangle 6"/>
          <p:cNvSpPr/>
          <p:nvPr/>
        </p:nvSpPr>
        <p:spPr>
          <a:xfrm>
            <a:off x="838200" y="2804292"/>
            <a:ext cx="2651880" cy="523220"/>
          </a:xfrm>
          <a:prstGeom prst="rect">
            <a:avLst/>
          </a:prstGeom>
        </p:spPr>
        <p:txBody>
          <a:bodyPr wrap="none">
            <a:spAutoFit/>
          </a:bodyPr>
          <a:lstStyle/>
          <a:p>
            <a:r>
              <a:rPr lang="en-US" sz="2800" b="1" i="0" dirty="0">
                <a:solidFill>
                  <a:srgbClr val="404040"/>
                </a:solidFill>
                <a:effectLst/>
                <a:latin typeface="Arial Black" panose="020B0A04020102020204" pitchFamily="34" charset="0"/>
              </a:rPr>
              <a:t>The Paradox</a:t>
            </a:r>
          </a:p>
        </p:txBody>
      </p:sp>
      <p:sp>
        <p:nvSpPr>
          <p:cNvPr id="8" name="Rectangle 7"/>
          <p:cNvSpPr/>
          <p:nvPr/>
        </p:nvSpPr>
        <p:spPr>
          <a:xfrm>
            <a:off x="2822686" y="4417378"/>
            <a:ext cx="8951476" cy="2492990"/>
          </a:xfrm>
          <a:prstGeom prst="rect">
            <a:avLst/>
          </a:prstGeom>
        </p:spPr>
        <p:txBody>
          <a:bodyPr wrap="square">
            <a:spAutoFit/>
          </a:bodyPr>
          <a:lstStyle/>
          <a:p>
            <a:r>
              <a:rPr lang="en-US" sz="1200" b="1" dirty="0"/>
              <a:t> 1. Causal AI </a:t>
            </a:r>
            <a:r>
              <a:rPr lang="en-US" sz="1200" dirty="0"/>
              <a:t> </a:t>
            </a:r>
            <a:r>
              <a:rPr lang="en-US" sz="1200" i="1" dirty="0"/>
              <a:t>"From What to Why"</a:t>
            </a:r>
            <a:br>
              <a:rPr lang="en-US" sz="1200" dirty="0"/>
            </a:br>
            <a:r>
              <a:rPr lang="en-US" sz="1200" dirty="0"/>
              <a:t>• </a:t>
            </a:r>
            <a:r>
              <a:rPr lang="en-US" sz="1200" b="1" dirty="0"/>
              <a:t>Structural Causal Models</a:t>
            </a:r>
            <a:r>
              <a:rPr lang="en-US" sz="1200" dirty="0"/>
              <a:t> - Map cause-effect relationships</a:t>
            </a:r>
            <a:br>
              <a:rPr lang="en-US" sz="1200" dirty="0"/>
            </a:br>
            <a:r>
              <a:rPr lang="en-US" sz="1200" dirty="0"/>
              <a:t>• </a:t>
            </a:r>
            <a:r>
              <a:rPr lang="en-US" sz="1200" b="1" dirty="0"/>
              <a:t>Do-Calculus</a:t>
            </a:r>
            <a:r>
              <a:rPr lang="en-US" sz="1200" dirty="0"/>
              <a:t> - Test interventions before implementation</a:t>
            </a:r>
            <a:br>
              <a:rPr lang="en-US" sz="1200" dirty="0"/>
            </a:br>
            <a:r>
              <a:rPr lang="en-US" sz="1200" dirty="0"/>
              <a:t>• </a:t>
            </a:r>
            <a:r>
              <a:rPr lang="en-US" sz="1200" b="1" dirty="0"/>
              <a:t>Example:</a:t>
            </a:r>
            <a:r>
              <a:rPr lang="en-US" sz="1200" dirty="0"/>
              <a:t> Healthcare AI that identifies </a:t>
            </a:r>
            <a:r>
              <a:rPr lang="en-US" sz="1200" i="1" dirty="0"/>
              <a:t>actionable</a:t>
            </a:r>
            <a:r>
              <a:rPr lang="en-US" sz="1200" dirty="0"/>
              <a:t> lifestyle changes (not just correlations)</a:t>
            </a:r>
          </a:p>
          <a:p>
            <a:r>
              <a:rPr lang="en-US" sz="1200" b="1" dirty="0"/>
              <a:t>2.Green AI </a:t>
            </a:r>
            <a:br>
              <a:rPr lang="en-US" sz="1200" dirty="0"/>
            </a:br>
            <a:r>
              <a:rPr lang="en-US" sz="1200" dirty="0"/>
              <a:t>• </a:t>
            </a:r>
            <a:r>
              <a:rPr lang="en-US" sz="1200" b="1" dirty="0"/>
              <a:t>Model Compression</a:t>
            </a:r>
            <a:r>
              <a:rPr lang="en-US" sz="1200" dirty="0"/>
              <a:t> - Pruning, quantization, distillation</a:t>
            </a:r>
            <a:br>
              <a:rPr lang="en-US" sz="1200" dirty="0"/>
            </a:br>
            <a:r>
              <a:rPr lang="en-US" sz="1200" dirty="0"/>
              <a:t>• </a:t>
            </a:r>
            <a:r>
              <a:rPr lang="en-US" sz="1200" b="1" dirty="0"/>
              <a:t>Efficient Architectures</a:t>
            </a:r>
            <a:r>
              <a:rPr lang="en-US" sz="1200" dirty="0"/>
              <a:t> - Sparse models, </a:t>
            </a:r>
            <a:r>
              <a:rPr lang="en-US" sz="1200" dirty="0" err="1"/>
              <a:t>neuromorphic</a:t>
            </a:r>
            <a:r>
              <a:rPr lang="en-US" sz="1200" dirty="0"/>
              <a:t> computing</a:t>
            </a:r>
            <a:br>
              <a:rPr lang="en-US" sz="1200" dirty="0"/>
            </a:br>
            <a:r>
              <a:rPr lang="en-US" sz="1200" dirty="0"/>
              <a:t>• </a:t>
            </a:r>
            <a:r>
              <a:rPr lang="en-US" sz="1200" b="1" dirty="0"/>
              <a:t>Example:</a:t>
            </a:r>
            <a:r>
              <a:rPr lang="en-US" sz="1200" dirty="0"/>
              <a:t> 70% smaller BERT model with &lt;1% accuracy drop</a:t>
            </a:r>
          </a:p>
          <a:p>
            <a:r>
              <a:rPr lang="en-US" sz="1200" b="1" dirty="0"/>
              <a:t>3. Hybrid Governance- </a:t>
            </a:r>
            <a:br>
              <a:rPr lang="en-US" sz="1200" dirty="0"/>
            </a:br>
            <a:r>
              <a:rPr lang="en-US" sz="1200" dirty="0"/>
              <a:t>• </a:t>
            </a:r>
            <a:r>
              <a:rPr lang="en-US" sz="1200" b="1" dirty="0"/>
              <a:t>XAI Frameworks</a:t>
            </a:r>
            <a:r>
              <a:rPr lang="en-US" sz="1200" dirty="0"/>
              <a:t> - SHAP, LIME for decision audits</a:t>
            </a:r>
            <a:br>
              <a:rPr lang="en-US" sz="1200" dirty="0"/>
            </a:br>
            <a:r>
              <a:rPr lang="en-US" sz="1200" dirty="0"/>
              <a:t>• </a:t>
            </a:r>
            <a:r>
              <a:rPr lang="en-US" sz="1200" b="1" dirty="0"/>
              <a:t>Ethical Review Boards</a:t>
            </a:r>
            <a:r>
              <a:rPr lang="en-US" sz="1200" dirty="0"/>
              <a:t> - Domain experts + AI oversight</a:t>
            </a:r>
            <a:br>
              <a:rPr lang="en-US" sz="1200" dirty="0"/>
            </a:br>
            <a:r>
              <a:rPr lang="en-US" sz="1200" dirty="0"/>
              <a:t>• </a:t>
            </a:r>
            <a:r>
              <a:rPr lang="en-US" sz="1200" b="1" dirty="0"/>
              <a:t>Example:</a:t>
            </a:r>
            <a:r>
              <a:rPr lang="en-US" sz="1200" dirty="0"/>
              <a:t> Radiologist + AI diagnostic co-validation systems</a:t>
            </a:r>
          </a:p>
          <a:p>
            <a:endParaRPr lang="en-US" sz="1200" dirty="0"/>
          </a:p>
        </p:txBody>
      </p:sp>
    </p:spTree>
    <p:extLst>
      <p:ext uri="{BB962C8B-B14F-4D97-AF65-F5344CB8AC3E}">
        <p14:creationId xmlns:p14="http://schemas.microsoft.com/office/powerpoint/2010/main" val="2519632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1825"/>
            <a:ext cx="10515600" cy="1325563"/>
          </a:xfrm>
        </p:spPr>
        <p:txBody>
          <a:bodyPr/>
          <a:lstStyle/>
          <a:p>
            <a:r>
              <a:rPr lang="ro-RO" dirty="0"/>
              <a:t>Individual work</a:t>
            </a:r>
            <a:endParaRPr lang="en-US" dirty="0"/>
          </a:p>
        </p:txBody>
      </p:sp>
      <p:sp>
        <p:nvSpPr>
          <p:cNvPr id="3" name="Content Placeholder 2"/>
          <p:cNvSpPr>
            <a:spLocks noGrp="1"/>
          </p:cNvSpPr>
          <p:nvPr>
            <p:ph idx="1"/>
          </p:nvPr>
        </p:nvSpPr>
        <p:spPr/>
        <p:txBody>
          <a:bodyPr>
            <a:normAutofit fontScale="77500" lnSpcReduction="20000"/>
          </a:bodyPr>
          <a:lstStyle/>
          <a:p>
            <a:r>
              <a:rPr lang="en-US" dirty="0"/>
              <a:t>Please answer the following questions on a sheet of paper.</a:t>
            </a:r>
            <a:endParaRPr lang="ro-RO" dirty="0"/>
          </a:p>
          <a:p>
            <a:r>
              <a:rPr lang="en-US" dirty="0"/>
              <a:t>Where are you from? </a:t>
            </a:r>
            <a:endParaRPr lang="ro-RO" dirty="0"/>
          </a:p>
          <a:p>
            <a:r>
              <a:rPr lang="en-US" dirty="0"/>
              <a:t>In which field are you conducting research? </a:t>
            </a:r>
            <a:endParaRPr lang="ro-RO" dirty="0"/>
          </a:p>
          <a:p>
            <a:r>
              <a:rPr lang="en-US" dirty="0"/>
              <a:t>What is the title of your doctoral thesis? </a:t>
            </a:r>
            <a:endParaRPr lang="ro-RO" dirty="0"/>
          </a:p>
          <a:p>
            <a:r>
              <a:rPr lang="en-US" dirty="0"/>
              <a:t>What are the research hypotheses? </a:t>
            </a:r>
            <a:endParaRPr lang="ro-RO" dirty="0"/>
          </a:p>
          <a:p>
            <a:r>
              <a:rPr lang="en-US" dirty="0"/>
              <a:t>What is data science?</a:t>
            </a:r>
            <a:endParaRPr lang="ro-RO" dirty="0"/>
          </a:p>
          <a:p>
            <a:r>
              <a:rPr lang="en-US" dirty="0"/>
              <a:t> What do you know about data science?</a:t>
            </a:r>
            <a:endParaRPr lang="ro-RO" dirty="0"/>
          </a:p>
          <a:p>
            <a:r>
              <a:rPr lang="en-US" dirty="0"/>
              <a:t> How does data science help with the subject of your research?</a:t>
            </a:r>
            <a:endParaRPr lang="ro-RO" dirty="0"/>
          </a:p>
          <a:p>
            <a:r>
              <a:rPr lang="en-US" dirty="0"/>
              <a:t> Where do you get your data from?</a:t>
            </a:r>
            <a:endParaRPr lang="ro-RO" dirty="0"/>
          </a:p>
          <a:p>
            <a:r>
              <a:rPr lang="en-US" dirty="0"/>
              <a:t> What is the first step in your research? </a:t>
            </a:r>
            <a:endParaRPr lang="ro-RO" dirty="0"/>
          </a:p>
          <a:p>
            <a:r>
              <a:rPr lang="en-US" dirty="0"/>
              <a:t>How can you make it possible for everyone to see what you have written on paper?</a:t>
            </a:r>
          </a:p>
        </p:txBody>
      </p:sp>
      <p:sp>
        <p:nvSpPr>
          <p:cNvPr id="5" name="Rectangle 4"/>
          <p:cNvSpPr/>
          <p:nvPr/>
        </p:nvSpPr>
        <p:spPr>
          <a:xfrm>
            <a:off x="1809749" y="6075144"/>
            <a:ext cx="9410701" cy="369332"/>
          </a:xfrm>
          <a:prstGeom prst="rect">
            <a:avLst/>
          </a:prstGeom>
        </p:spPr>
        <p:txBody>
          <a:bodyPr wrap="square">
            <a:spAutoFit/>
          </a:bodyPr>
          <a:lstStyle/>
          <a:p>
            <a:r>
              <a:rPr lang="ro-RO" dirty="0"/>
              <a:t>I</a:t>
            </a:r>
            <a:r>
              <a:rPr lang="en-US" dirty="0"/>
              <a:t>n 15 minutes, make it possible for everyone to see what you have written on the paper.</a:t>
            </a:r>
          </a:p>
        </p:txBody>
      </p:sp>
      <p:pic>
        <p:nvPicPr>
          <p:cNvPr id="6" name="Picture 5" descr="No alt text provided for this image"/>
          <p:cNvPicPr/>
          <p:nvPr/>
        </p:nvPicPr>
        <p:blipFill rotWithShape="1">
          <a:blip r:embed="rId2">
            <a:extLst>
              <a:ext uri="{28A0092B-C50C-407E-A947-70E740481C1C}">
                <a14:useLocalDpi xmlns:a14="http://schemas.microsoft.com/office/drawing/2010/main" val="0"/>
              </a:ext>
            </a:extLst>
          </a:blip>
          <a:srcRect b="63934"/>
          <a:stretch/>
        </p:blipFill>
        <p:spPr bwMode="auto">
          <a:xfrm>
            <a:off x="8610601" y="0"/>
            <a:ext cx="3581399" cy="9128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789335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711" y="135221"/>
            <a:ext cx="11461045" cy="1325563"/>
          </a:xfrm>
        </p:spPr>
        <p:txBody>
          <a:bodyPr>
            <a:normAutofit/>
          </a:bodyPr>
          <a:lstStyle/>
          <a:p>
            <a:pPr lvl="1"/>
            <a:r>
              <a:rPr lang="en-US" sz="2400" b="1" dirty="0">
                <a:latin typeface="Arial Black" panose="020B0A04020102020204" pitchFamily="34" charset="0"/>
              </a:rPr>
              <a:t>Challenge: Can AI truly "think," or is it just pattern recognition at scale?</a:t>
            </a:r>
          </a:p>
        </p:txBody>
      </p:sp>
      <p:sp>
        <p:nvSpPr>
          <p:cNvPr id="3" name="Content Placeholder 2"/>
          <p:cNvSpPr>
            <a:spLocks noGrp="1"/>
          </p:cNvSpPr>
          <p:nvPr>
            <p:ph idx="1"/>
          </p:nvPr>
        </p:nvSpPr>
        <p:spPr>
          <a:xfrm>
            <a:off x="838200" y="1952862"/>
            <a:ext cx="11755661" cy="993424"/>
          </a:xfrm>
        </p:spPr>
        <p:txBody>
          <a:bodyPr>
            <a:noAutofit/>
          </a:bodyPr>
          <a:lstStyle/>
          <a:p>
            <a:pPr marL="0" indent="0">
              <a:lnSpc>
                <a:spcPct val="100000"/>
              </a:lnSpc>
              <a:spcBef>
                <a:spcPts val="0"/>
              </a:spcBef>
              <a:buNone/>
            </a:pPr>
            <a:r>
              <a:rPr lang="en-US" sz="1600" dirty="0"/>
              <a:t>AI excels at identifying patterns but struggles to understand </a:t>
            </a:r>
            <a:r>
              <a:rPr lang="en-US" sz="1600" b="1" dirty="0"/>
              <a:t>context</a:t>
            </a:r>
            <a:r>
              <a:rPr lang="en-US" sz="1600" dirty="0"/>
              <a:t>, </a:t>
            </a:r>
            <a:r>
              <a:rPr lang="en-US" sz="1600" b="1" dirty="0"/>
              <a:t>causation</a:t>
            </a:r>
            <a:r>
              <a:rPr lang="en-US" sz="1600" dirty="0"/>
              <a:t>, or </a:t>
            </a:r>
            <a:r>
              <a:rPr lang="en-US" sz="1600" b="1" dirty="0"/>
              <a:t>reasoning</a:t>
            </a:r>
            <a:r>
              <a:rPr lang="en-US" sz="1600" dirty="0"/>
              <a:t>—key elements of human thought.</a:t>
            </a:r>
            <a:endParaRPr lang="en-US" sz="1600" i="1" dirty="0"/>
          </a:p>
        </p:txBody>
      </p:sp>
      <p:sp>
        <p:nvSpPr>
          <p:cNvPr id="4" name="Rectangle 3"/>
          <p:cNvSpPr/>
          <p:nvPr/>
        </p:nvSpPr>
        <p:spPr>
          <a:xfrm>
            <a:off x="838200" y="1385024"/>
            <a:ext cx="3968972" cy="523220"/>
          </a:xfrm>
          <a:prstGeom prst="rect">
            <a:avLst/>
          </a:prstGeom>
        </p:spPr>
        <p:txBody>
          <a:bodyPr wrap="none">
            <a:spAutoFit/>
          </a:bodyPr>
          <a:lstStyle/>
          <a:p>
            <a:r>
              <a:rPr lang="en-US" sz="2800" b="1" i="0" dirty="0">
                <a:solidFill>
                  <a:srgbClr val="404040"/>
                </a:solidFill>
                <a:effectLst/>
                <a:latin typeface="Arial Black" panose="020B0A04020102020204" pitchFamily="34" charset="0"/>
              </a:rPr>
              <a:t>Problem Statement</a:t>
            </a:r>
          </a:p>
        </p:txBody>
      </p:sp>
      <p:sp>
        <p:nvSpPr>
          <p:cNvPr id="5" name="Rectangle 4"/>
          <p:cNvSpPr/>
          <p:nvPr/>
        </p:nvSpPr>
        <p:spPr>
          <a:xfrm>
            <a:off x="838200" y="4504003"/>
            <a:ext cx="2018501" cy="523220"/>
          </a:xfrm>
          <a:prstGeom prst="rect">
            <a:avLst/>
          </a:prstGeom>
        </p:spPr>
        <p:txBody>
          <a:bodyPr wrap="none">
            <a:spAutoFit/>
          </a:bodyPr>
          <a:lstStyle/>
          <a:p>
            <a:r>
              <a:rPr lang="en-US" sz="2800" b="1" i="0" dirty="0">
                <a:solidFill>
                  <a:srgbClr val="404040"/>
                </a:solidFill>
                <a:effectLst/>
                <a:latin typeface="Arial Black" panose="020B0A04020102020204" pitchFamily="34" charset="0"/>
              </a:rPr>
              <a:t>Solutions</a:t>
            </a:r>
          </a:p>
        </p:txBody>
      </p:sp>
      <p:sp>
        <p:nvSpPr>
          <p:cNvPr id="6" name="Rectangle 5"/>
          <p:cNvSpPr/>
          <p:nvPr/>
        </p:nvSpPr>
        <p:spPr>
          <a:xfrm>
            <a:off x="838200" y="3685898"/>
            <a:ext cx="11119556" cy="646331"/>
          </a:xfrm>
          <a:prstGeom prst="rect">
            <a:avLst/>
          </a:prstGeom>
        </p:spPr>
        <p:txBody>
          <a:bodyPr wrap="square">
            <a:spAutoFit/>
          </a:bodyPr>
          <a:lstStyle/>
          <a:p>
            <a:r>
              <a:rPr lang="en-US" i="1" dirty="0"/>
              <a:t>Powerful but Limited: AI can diagnose diseases or write essays, but it lacks true </a:t>
            </a:r>
            <a:r>
              <a:rPr lang="en-US" i="1" dirty="0" err="1"/>
              <a:t>understanding.Example</a:t>
            </a:r>
            <a:r>
              <a:rPr lang="en-US" i="1" dirty="0"/>
              <a:t>: AI predicts patient readmissions but can’t explain why or suggest actionable interventions.</a:t>
            </a:r>
            <a:endParaRPr lang="en-US" dirty="0"/>
          </a:p>
        </p:txBody>
      </p:sp>
      <p:sp>
        <p:nvSpPr>
          <p:cNvPr id="7" name="Rectangle 6"/>
          <p:cNvSpPr/>
          <p:nvPr/>
        </p:nvSpPr>
        <p:spPr>
          <a:xfrm>
            <a:off x="838200" y="3118060"/>
            <a:ext cx="2651880" cy="523220"/>
          </a:xfrm>
          <a:prstGeom prst="rect">
            <a:avLst/>
          </a:prstGeom>
        </p:spPr>
        <p:txBody>
          <a:bodyPr wrap="none">
            <a:spAutoFit/>
          </a:bodyPr>
          <a:lstStyle/>
          <a:p>
            <a:r>
              <a:rPr lang="en-US" sz="2800" b="1" i="0" dirty="0">
                <a:solidFill>
                  <a:srgbClr val="404040"/>
                </a:solidFill>
                <a:effectLst/>
                <a:latin typeface="Arial Black" panose="020B0A04020102020204" pitchFamily="34" charset="0"/>
              </a:rPr>
              <a:t>The Paradox</a:t>
            </a:r>
          </a:p>
        </p:txBody>
      </p:sp>
      <p:sp>
        <p:nvSpPr>
          <p:cNvPr id="8" name="Rectangle 7"/>
          <p:cNvSpPr/>
          <p:nvPr/>
        </p:nvSpPr>
        <p:spPr>
          <a:xfrm>
            <a:off x="3006280" y="5027223"/>
            <a:ext cx="8951476" cy="1200329"/>
          </a:xfrm>
          <a:prstGeom prst="rect">
            <a:avLst/>
          </a:prstGeom>
        </p:spPr>
        <p:txBody>
          <a:bodyPr wrap="square">
            <a:spAutoFit/>
          </a:bodyPr>
          <a:lstStyle/>
          <a:p>
            <a:r>
              <a:rPr lang="en-US" b="1" dirty="0"/>
              <a:t>Causal AI: Moves beyond patterns to uncover why things happen (e.g., medication adherence reduces readmissions).</a:t>
            </a:r>
          </a:p>
          <a:p>
            <a:r>
              <a:rPr lang="en-US" b="1" dirty="0"/>
              <a:t>Green AI: Ensures smarter, sustainable models for real-world usability.</a:t>
            </a:r>
          </a:p>
          <a:p>
            <a:r>
              <a:rPr lang="en-US" b="1" dirty="0"/>
              <a:t>Hybrid Governance: Combines AI insights with human expertise for reliable decision-making.</a:t>
            </a:r>
            <a:endParaRPr lang="en-US" dirty="0"/>
          </a:p>
        </p:txBody>
      </p:sp>
    </p:spTree>
    <p:extLst>
      <p:ext uri="{BB962C8B-B14F-4D97-AF65-F5344CB8AC3E}">
        <p14:creationId xmlns:p14="http://schemas.microsoft.com/office/powerpoint/2010/main" val="1034917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Arial Black" panose="020B0A04020102020204" pitchFamily="34" charset="0"/>
              </a:rPr>
              <a:t>The Core Foundations: A New Lens on Data Science</a:t>
            </a:r>
          </a:p>
        </p:txBody>
      </p:sp>
      <p:sp>
        <p:nvSpPr>
          <p:cNvPr id="3" name="Content Placeholder 2"/>
          <p:cNvSpPr>
            <a:spLocks noGrp="1"/>
          </p:cNvSpPr>
          <p:nvPr>
            <p:ph idx="1"/>
          </p:nvPr>
        </p:nvSpPr>
        <p:spPr/>
        <p:txBody>
          <a:bodyPr>
            <a:normAutofit/>
          </a:bodyPr>
          <a:lstStyle/>
          <a:p>
            <a:pPr marL="0" indent="0" algn="just">
              <a:lnSpc>
                <a:spcPct val="150000"/>
              </a:lnSpc>
              <a:buNone/>
            </a:pPr>
            <a:r>
              <a:rPr lang="en-US" dirty="0"/>
              <a:t>🔹 </a:t>
            </a:r>
            <a:r>
              <a:rPr lang="en-US" b="1" dirty="0"/>
              <a:t>From Classical to Quantum AI</a:t>
            </a:r>
            <a:r>
              <a:rPr lang="en-US" dirty="0"/>
              <a:t> – The next frontier of computing</a:t>
            </a:r>
            <a:br>
              <a:rPr lang="en-US" dirty="0"/>
            </a:br>
            <a:r>
              <a:rPr lang="en-US" dirty="0"/>
              <a:t>🔹 </a:t>
            </a:r>
            <a:r>
              <a:rPr lang="en-US" b="1" dirty="0"/>
              <a:t>Self-Optimizing Algorithms &amp; </a:t>
            </a:r>
            <a:r>
              <a:rPr lang="en-US" b="1" dirty="0" err="1"/>
              <a:t>AutoML</a:t>
            </a:r>
            <a:r>
              <a:rPr lang="en-US" dirty="0"/>
              <a:t> – When AI programs itself</a:t>
            </a:r>
            <a:br>
              <a:rPr lang="en-US" dirty="0"/>
            </a:br>
            <a:r>
              <a:rPr lang="en-US" dirty="0"/>
              <a:t>🔹 </a:t>
            </a:r>
            <a:r>
              <a:rPr lang="en-US" b="1" dirty="0"/>
              <a:t>Data Engineering for Extreme Scale</a:t>
            </a:r>
            <a:r>
              <a:rPr lang="en-US" dirty="0"/>
              <a:t> – Beyond Big Data: </a:t>
            </a:r>
            <a:r>
              <a:rPr lang="en-US" i="1" dirty="0"/>
              <a:t>Smart Data &amp; Data-Centric AI</a:t>
            </a:r>
            <a:endParaRPr lang="ro-RO" i="1" dirty="0"/>
          </a:p>
          <a:p>
            <a:pPr marL="0" indent="0" algn="just">
              <a:lnSpc>
                <a:spcPct val="150000"/>
              </a:lnSpc>
              <a:buNone/>
            </a:pPr>
            <a:r>
              <a:rPr lang="en-US" dirty="0"/>
              <a:t>🔹 </a:t>
            </a:r>
            <a:r>
              <a:rPr lang="en-US" b="1" dirty="0"/>
              <a:t>The AI Bias Dilemma</a:t>
            </a:r>
            <a:r>
              <a:rPr lang="en-US" dirty="0"/>
              <a:t> – How data science </a:t>
            </a:r>
            <a:r>
              <a:rPr lang="en-US" b="1" dirty="0"/>
              <a:t>reinforces inequality</a:t>
            </a:r>
            <a:r>
              <a:rPr lang="en-US" dirty="0"/>
              <a:t> (and how to fix it!)</a:t>
            </a:r>
          </a:p>
        </p:txBody>
      </p:sp>
      <p:sp>
        <p:nvSpPr>
          <p:cNvPr id="5" name="Rectangle 4"/>
          <p:cNvSpPr/>
          <p:nvPr/>
        </p:nvSpPr>
        <p:spPr>
          <a:xfrm>
            <a:off x="6096000" y="5942568"/>
            <a:ext cx="5349670" cy="369332"/>
          </a:xfrm>
          <a:prstGeom prst="rect">
            <a:avLst/>
          </a:prstGeom>
        </p:spPr>
        <p:txBody>
          <a:bodyPr wrap="none">
            <a:spAutoFit/>
          </a:bodyPr>
          <a:lstStyle/>
          <a:p>
            <a:r>
              <a:rPr lang="en-US" dirty="0"/>
              <a:t>What’s the most dangerous AI decision-making failure?</a:t>
            </a:r>
          </a:p>
        </p:txBody>
      </p:sp>
    </p:spTree>
    <p:extLst>
      <p:ext uri="{BB962C8B-B14F-4D97-AF65-F5344CB8AC3E}">
        <p14:creationId xmlns:p14="http://schemas.microsoft.com/office/powerpoint/2010/main" val="1154782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Arial Black" panose="020B0A04020102020204" pitchFamily="34" charset="0"/>
              </a:rPr>
              <a:t>The Real-World Impact of Data Science</a:t>
            </a:r>
          </a:p>
        </p:txBody>
      </p:sp>
      <p:sp>
        <p:nvSpPr>
          <p:cNvPr id="3" name="Content Placeholder 2"/>
          <p:cNvSpPr>
            <a:spLocks noGrp="1"/>
          </p:cNvSpPr>
          <p:nvPr>
            <p:ph idx="1"/>
          </p:nvPr>
        </p:nvSpPr>
        <p:spPr>
          <a:xfrm>
            <a:off x="838199" y="1825625"/>
            <a:ext cx="11218333" cy="4351338"/>
          </a:xfrm>
        </p:spPr>
        <p:txBody>
          <a:bodyPr/>
          <a:lstStyle/>
          <a:p>
            <a:pPr marL="0" indent="0">
              <a:lnSpc>
                <a:spcPct val="150000"/>
              </a:lnSpc>
              <a:buNone/>
            </a:pPr>
            <a:r>
              <a:rPr lang="en-US" dirty="0"/>
              <a:t>✅ </a:t>
            </a:r>
            <a:r>
              <a:rPr lang="en-US" b="1" dirty="0" err="1"/>
              <a:t>FinTech</a:t>
            </a:r>
            <a:r>
              <a:rPr lang="en-US" b="1" dirty="0"/>
              <a:t> &amp; Sustainable Finance</a:t>
            </a:r>
            <a:r>
              <a:rPr lang="en-US" dirty="0"/>
              <a:t> – AI predicting the next financial crisis?</a:t>
            </a:r>
            <a:br>
              <a:rPr lang="en-US" dirty="0"/>
            </a:br>
            <a:r>
              <a:rPr lang="en-US" dirty="0"/>
              <a:t>✅ </a:t>
            </a:r>
            <a:r>
              <a:rPr lang="en-US" b="1" dirty="0"/>
              <a:t>AI for Climate Science</a:t>
            </a:r>
            <a:r>
              <a:rPr lang="en-US" dirty="0"/>
              <a:t> – Modeling the planet’s future with Data Science</a:t>
            </a:r>
            <a:br>
              <a:rPr lang="en-US" dirty="0"/>
            </a:br>
            <a:r>
              <a:rPr lang="en-US" dirty="0"/>
              <a:t>✅ </a:t>
            </a:r>
            <a:r>
              <a:rPr lang="en-US" b="1" dirty="0"/>
              <a:t>Digital Twins &amp; Synthetic Data</a:t>
            </a:r>
            <a:r>
              <a:rPr lang="en-US" dirty="0"/>
              <a:t> – Simulating reality to test the impossible</a:t>
            </a:r>
            <a:br>
              <a:rPr lang="en-US" dirty="0"/>
            </a:br>
            <a:r>
              <a:rPr lang="en-US" dirty="0"/>
              <a:t>✅ </a:t>
            </a:r>
            <a:r>
              <a:rPr lang="en-US" b="1" dirty="0"/>
              <a:t>AI in Social Good</a:t>
            </a:r>
            <a:r>
              <a:rPr lang="en-US" dirty="0"/>
              <a:t> – Can algorithms help </a:t>
            </a:r>
            <a:r>
              <a:rPr lang="en-US" b="1" dirty="0"/>
              <a:t>reduce inequality &amp; fight misinformation?</a:t>
            </a:r>
            <a:endParaRPr lang="en-US" dirty="0"/>
          </a:p>
        </p:txBody>
      </p:sp>
      <p:sp>
        <p:nvSpPr>
          <p:cNvPr id="5" name="Rectangle 4"/>
          <p:cNvSpPr/>
          <p:nvPr/>
        </p:nvSpPr>
        <p:spPr>
          <a:xfrm>
            <a:off x="5506203" y="5626290"/>
            <a:ext cx="5024837" cy="369332"/>
          </a:xfrm>
          <a:prstGeom prst="rect">
            <a:avLst/>
          </a:prstGeom>
        </p:spPr>
        <p:txBody>
          <a:bodyPr wrap="none">
            <a:spAutoFit/>
          </a:bodyPr>
          <a:lstStyle/>
          <a:p>
            <a:r>
              <a:rPr lang="en-US" b="1" dirty="0">
                <a:solidFill>
                  <a:srgbClr val="FF0000"/>
                </a:solidFill>
              </a:rPr>
              <a:t>Which data-driven industry will be disrupted next?</a:t>
            </a:r>
          </a:p>
        </p:txBody>
      </p:sp>
    </p:spTree>
    <p:extLst>
      <p:ext uri="{BB962C8B-B14F-4D97-AF65-F5344CB8AC3E}">
        <p14:creationId xmlns:p14="http://schemas.microsoft.com/office/powerpoint/2010/main" val="3962610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201400" cy="1325563"/>
          </a:xfrm>
        </p:spPr>
        <p:txBody>
          <a:bodyPr>
            <a:normAutofit/>
          </a:bodyPr>
          <a:lstStyle/>
          <a:p>
            <a:r>
              <a:rPr lang="en-US" sz="2800" dirty="0">
                <a:latin typeface="Arial Black" panose="020B0A04020102020204" pitchFamily="34" charset="0"/>
              </a:rPr>
              <a:t>Future-Proofing Your Research: The Data Scientist 2030</a:t>
            </a:r>
          </a:p>
        </p:txBody>
      </p:sp>
      <p:sp>
        <p:nvSpPr>
          <p:cNvPr id="3" name="Content Placeholder 2"/>
          <p:cNvSpPr>
            <a:spLocks noGrp="1"/>
          </p:cNvSpPr>
          <p:nvPr>
            <p:ph idx="1"/>
          </p:nvPr>
        </p:nvSpPr>
        <p:spPr/>
        <p:txBody>
          <a:bodyPr/>
          <a:lstStyle/>
          <a:p>
            <a:pPr marL="0" indent="0">
              <a:buNone/>
            </a:pPr>
            <a:r>
              <a:rPr lang="en-US" dirty="0"/>
              <a:t>🔹 The </a:t>
            </a:r>
            <a:r>
              <a:rPr lang="en-US" b="1" dirty="0"/>
              <a:t>FAIR Data Movement</a:t>
            </a:r>
            <a:r>
              <a:rPr lang="en-US" dirty="0"/>
              <a:t> – </a:t>
            </a:r>
            <a:r>
              <a:rPr lang="en-US" i="1" dirty="0"/>
              <a:t>Findable, Accessible, Interoperable, Reusable</a:t>
            </a:r>
            <a:br>
              <a:rPr lang="en-US" dirty="0"/>
            </a:br>
            <a:r>
              <a:rPr lang="en-US" dirty="0"/>
              <a:t>🔹 </a:t>
            </a:r>
            <a:r>
              <a:rPr lang="en-US" b="1" dirty="0"/>
              <a:t>Trustworthy AI &amp; EU AI Act</a:t>
            </a:r>
            <a:r>
              <a:rPr lang="en-US" dirty="0"/>
              <a:t> – The regulations shaping the future</a:t>
            </a:r>
            <a:br>
              <a:rPr lang="en-US" dirty="0"/>
            </a:br>
            <a:r>
              <a:rPr lang="en-US" dirty="0"/>
              <a:t>🔹 </a:t>
            </a:r>
            <a:r>
              <a:rPr lang="en-US" b="1" dirty="0"/>
              <a:t>The Rise of Causal AI &amp; Hybrid Intelligence</a:t>
            </a:r>
            <a:r>
              <a:rPr lang="en-US" dirty="0"/>
              <a:t> – Humans + Machines working together</a:t>
            </a:r>
            <a:br>
              <a:rPr lang="en-US" dirty="0"/>
            </a:br>
            <a:r>
              <a:rPr lang="en-US" dirty="0"/>
              <a:t>🔹 </a:t>
            </a:r>
            <a:r>
              <a:rPr lang="en-US" b="1" dirty="0"/>
              <a:t>Interdisciplinary Data Science</a:t>
            </a:r>
            <a:r>
              <a:rPr lang="en-US" dirty="0"/>
              <a:t> – </a:t>
            </a:r>
            <a:r>
              <a:rPr lang="en-US" i="1" dirty="0"/>
              <a:t>What if an economist, biologist &amp; AI expert team up?</a:t>
            </a:r>
            <a:endParaRPr lang="en-US" dirty="0"/>
          </a:p>
        </p:txBody>
      </p:sp>
    </p:spTree>
    <p:extLst>
      <p:ext uri="{BB962C8B-B14F-4D97-AF65-F5344CB8AC3E}">
        <p14:creationId xmlns:p14="http://schemas.microsoft.com/office/powerpoint/2010/main" val="24835682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2875" y="1095375"/>
            <a:ext cx="11906250" cy="4667250"/>
          </a:xfrm>
          <a:prstGeom prst="rect">
            <a:avLst/>
          </a:prstGeom>
        </p:spPr>
      </p:pic>
      <p:sp>
        <p:nvSpPr>
          <p:cNvPr id="4" name="Rectangle 3"/>
          <p:cNvSpPr/>
          <p:nvPr/>
        </p:nvSpPr>
        <p:spPr>
          <a:xfrm>
            <a:off x="459814" y="240040"/>
            <a:ext cx="11732186" cy="523220"/>
          </a:xfrm>
          <a:prstGeom prst="rect">
            <a:avLst/>
          </a:prstGeom>
        </p:spPr>
        <p:txBody>
          <a:bodyPr wrap="none">
            <a:spAutoFit/>
          </a:bodyPr>
          <a:lstStyle/>
          <a:p>
            <a:r>
              <a:rPr lang="en-US" sz="2800" b="1" dirty="0">
                <a:latin typeface="Arial Black" panose="020B0A04020102020204" pitchFamily="34" charset="0"/>
              </a:rPr>
              <a:t>The Collaboration Between Scientists and AI Co-Scientists</a:t>
            </a:r>
          </a:p>
        </p:txBody>
      </p:sp>
    </p:spTree>
    <p:extLst>
      <p:ext uri="{BB962C8B-B14F-4D97-AF65-F5344CB8AC3E}">
        <p14:creationId xmlns:p14="http://schemas.microsoft.com/office/powerpoint/2010/main" val="3790306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latin typeface="Arial Black" panose="020B0A04020102020204" pitchFamily="34" charset="0"/>
              </a:rPr>
              <a:t>Thanks!</a:t>
            </a:r>
            <a:endParaRPr lang="en-US" dirty="0">
              <a:latin typeface="Arial Black" panose="020B0A04020102020204" pitchFamily="34" charset="0"/>
            </a:endParaRPr>
          </a:p>
        </p:txBody>
      </p:sp>
      <p:sp>
        <p:nvSpPr>
          <p:cNvPr id="4" name="Text Placeholder 3"/>
          <p:cNvSpPr>
            <a:spLocks noGrp="1"/>
          </p:cNvSpPr>
          <p:nvPr>
            <p:ph type="body" sz="half" idx="2"/>
          </p:nvPr>
        </p:nvSpPr>
        <p:spPr>
          <a:xfrm>
            <a:off x="839788" y="2057400"/>
            <a:ext cx="3932237" cy="581025"/>
          </a:xfrm>
        </p:spPr>
        <p:txBody>
          <a:bodyPr/>
          <a:lstStyle/>
          <a:p>
            <a:r>
              <a:rPr lang="ro-RO" dirty="0">
                <a:latin typeface="Arial Black" panose="020B0A04020102020204" pitchFamily="34" charset="0"/>
              </a:rPr>
              <a:t>Questions?</a:t>
            </a:r>
            <a:endParaRPr lang="en-US" dirty="0">
              <a:latin typeface="Arial Black" panose="020B0A04020102020204" pitchFamily="34" charset="0"/>
            </a:endParaRPr>
          </a:p>
        </p:txBody>
      </p:sp>
      <p:pic>
        <p:nvPicPr>
          <p:cNvPr id="6" name="Content Placeholder 5" descr="No alt text provided for this image"/>
          <p:cNvPicPr>
            <a:picLocks noGrp="1"/>
          </p:cNvPicPr>
          <p:nvPr>
            <p:ph idx="1"/>
          </p:nvPr>
        </p:nvPicPr>
        <p:blipFill rotWithShape="1">
          <a:blip r:embed="rId2">
            <a:extLst>
              <a:ext uri="{28A0092B-C50C-407E-A947-70E740481C1C}">
                <a14:useLocalDpi xmlns:a14="http://schemas.microsoft.com/office/drawing/2010/main" val="0"/>
              </a:ext>
            </a:extLst>
          </a:blip>
          <a:srcRect b="63934"/>
          <a:stretch/>
        </p:blipFill>
        <p:spPr bwMode="auto">
          <a:xfrm>
            <a:off x="6159500" y="1422407"/>
            <a:ext cx="4924425" cy="362711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66377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1500188"/>
          </a:xfrm>
        </p:spPr>
        <p:txBody>
          <a:bodyPr/>
          <a:lstStyle/>
          <a:p>
            <a:r>
              <a:rPr lang="ro-RO" dirty="0"/>
              <a:t>References</a:t>
            </a:r>
            <a:endParaRPr lang="en-US" dirty="0"/>
          </a:p>
        </p:txBody>
      </p:sp>
    </p:spTree>
    <p:extLst>
      <p:ext uri="{BB962C8B-B14F-4D97-AF65-F5344CB8AC3E}">
        <p14:creationId xmlns:p14="http://schemas.microsoft.com/office/powerpoint/2010/main" val="721329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52843"/>
            <a:ext cx="11896725" cy="526579"/>
          </a:xfrm>
        </p:spPr>
        <p:txBody>
          <a:bodyPr>
            <a:normAutofit/>
          </a:bodyPr>
          <a:lstStyle/>
          <a:p>
            <a:r>
              <a:rPr lang="en-US" sz="1200" dirty="0">
                <a:latin typeface="Arial Black" panose="020B0A04020102020204" pitchFamily="34" charset="0"/>
              </a:rPr>
              <a:t>Readings that shaped and inspired the development of the course </a:t>
            </a:r>
          </a:p>
        </p:txBody>
      </p:sp>
      <p:sp>
        <p:nvSpPr>
          <p:cNvPr id="17" name="Rectangle 2"/>
          <p:cNvSpPr>
            <a:spLocks noChangeArrowheads="1"/>
          </p:cNvSpPr>
          <p:nvPr/>
        </p:nvSpPr>
        <p:spPr bwMode="auto">
          <a:xfrm>
            <a:off x="113144" y="850637"/>
            <a:ext cx="11636404" cy="5806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28600" lvl="0" indent="-228600" algn="just">
              <a:lnSpc>
                <a:spcPct val="150000"/>
              </a:lnSpc>
              <a:spcBef>
                <a:spcPts val="1000"/>
              </a:spcBef>
              <a:buFont typeface="+mj-lt"/>
              <a:buAutoNum type="arabicPeriod"/>
            </a:pPr>
            <a:r>
              <a:rPr lang="en-US" sz="1200" dirty="0" err="1">
                <a:solidFill>
                  <a:prstClr val="black"/>
                </a:solidFill>
                <a:latin typeface="Arial" panose="020B0604020202020204" pitchFamily="34" charset="0"/>
                <a:cs typeface="Arial" panose="020B0604020202020204" pitchFamily="34" charset="0"/>
              </a:rPr>
              <a:t>Angwin</a:t>
            </a:r>
            <a:r>
              <a:rPr lang="en-US" sz="1200" dirty="0">
                <a:solidFill>
                  <a:prstClr val="black"/>
                </a:solidFill>
                <a:latin typeface="Arial" panose="020B0604020202020204" pitchFamily="34" charset="0"/>
                <a:cs typeface="Arial" panose="020B0604020202020204" pitchFamily="34" charset="0"/>
              </a:rPr>
              <a:t>, J., et al. (2016). </a:t>
            </a:r>
            <a:r>
              <a:rPr lang="en-US" sz="1200" i="1" dirty="0">
                <a:solidFill>
                  <a:prstClr val="black"/>
                </a:solidFill>
                <a:latin typeface="Arial" panose="020B0604020202020204" pitchFamily="34" charset="0"/>
                <a:cs typeface="Arial" panose="020B0604020202020204" pitchFamily="34" charset="0"/>
              </a:rPr>
              <a:t>Machine bias</a:t>
            </a:r>
            <a:r>
              <a:rPr lang="en-US" sz="1200" dirty="0">
                <a:solidFill>
                  <a:prstClr val="black"/>
                </a:solidFill>
                <a:latin typeface="Arial" panose="020B0604020202020204" pitchFamily="34" charset="0"/>
                <a:cs typeface="Arial" panose="020B0604020202020204" pitchFamily="34" charset="0"/>
              </a:rPr>
              <a:t>. </a:t>
            </a:r>
            <a:r>
              <a:rPr lang="en-US" sz="1200" dirty="0" err="1">
                <a:solidFill>
                  <a:prstClr val="black"/>
                </a:solidFill>
                <a:latin typeface="Arial" panose="020B0604020202020204" pitchFamily="34" charset="0"/>
                <a:cs typeface="Arial" panose="020B0604020202020204" pitchFamily="34" charset="0"/>
              </a:rPr>
              <a:t>ProPublica</a:t>
            </a:r>
            <a:r>
              <a:rPr lang="en-US" sz="1200" dirty="0">
                <a:solidFill>
                  <a:prstClr val="black"/>
                </a:solidFill>
                <a:latin typeface="Arial" panose="020B0604020202020204" pitchFamily="34" charset="0"/>
                <a:cs typeface="Arial" panose="020B0604020202020204" pitchFamily="34" charset="0"/>
              </a:rPr>
              <a:t>. </a:t>
            </a:r>
            <a:r>
              <a:rPr lang="en-US" sz="1200" dirty="0">
                <a:solidFill>
                  <a:prstClr val="black"/>
                </a:solidFill>
                <a:latin typeface="Arial" panose="020B0604020202020204" pitchFamily="34" charset="0"/>
                <a:cs typeface="Arial" panose="020B0604020202020204" pitchFamily="34" charset="0"/>
                <a:hlinkClick r:id="rId2"/>
              </a:rPr>
              <a:t>https://www.propublica.org/article/machine-bias-risk-assessments-in-criminal-sentencing</a:t>
            </a:r>
            <a:endParaRPr lang="en-US" sz="1200" dirty="0">
              <a:solidFill>
                <a:prstClr val="black"/>
              </a:solidFill>
              <a:latin typeface="Arial" panose="020B0604020202020204" pitchFamily="34" charset="0"/>
              <a:cs typeface="Arial" panose="020B0604020202020204" pitchFamily="34" charset="0"/>
            </a:endParaRPr>
          </a:p>
          <a:p>
            <a:pPr marL="228600" indent="-228600" algn="just">
              <a:lnSpc>
                <a:spcPct val="150000"/>
              </a:lnSpc>
              <a:spcBef>
                <a:spcPts val="1000"/>
              </a:spcBef>
              <a:buFont typeface="+mj-lt"/>
              <a:buAutoNum type="arabicPeriod"/>
            </a:pPr>
            <a:r>
              <a:rPr lang="en-US" altLang="en-US" sz="1200" dirty="0">
                <a:latin typeface="Arial" panose="020B0604020202020204" pitchFamily="34" charset="0"/>
                <a:cs typeface="Arial" panose="020B0604020202020204" pitchFamily="34" charset="0"/>
              </a:rPr>
              <a:t>Box, G. E. P., Jenkins, G. M., </a:t>
            </a:r>
            <a:r>
              <a:rPr lang="en-US" altLang="en-US" sz="1200" dirty="0" err="1">
                <a:latin typeface="Arial" panose="020B0604020202020204" pitchFamily="34" charset="0"/>
                <a:cs typeface="Arial" panose="020B0604020202020204" pitchFamily="34" charset="0"/>
              </a:rPr>
              <a:t>Reinsel</a:t>
            </a:r>
            <a:r>
              <a:rPr lang="en-US" altLang="en-US" sz="1200" dirty="0">
                <a:latin typeface="Arial" panose="020B0604020202020204" pitchFamily="34" charset="0"/>
                <a:cs typeface="Arial" panose="020B0604020202020204" pitchFamily="34" charset="0"/>
              </a:rPr>
              <a:t>, G. C., &amp; </a:t>
            </a:r>
            <a:r>
              <a:rPr lang="en-US" altLang="en-US" sz="1200" dirty="0" err="1">
                <a:latin typeface="Arial" panose="020B0604020202020204" pitchFamily="34" charset="0"/>
                <a:cs typeface="Arial" panose="020B0604020202020204" pitchFamily="34" charset="0"/>
              </a:rPr>
              <a:t>Ljung</a:t>
            </a:r>
            <a:r>
              <a:rPr lang="en-US" altLang="en-US" sz="1200" dirty="0">
                <a:latin typeface="Arial" panose="020B0604020202020204" pitchFamily="34" charset="0"/>
                <a:cs typeface="Arial" panose="020B0604020202020204" pitchFamily="34" charset="0"/>
              </a:rPr>
              <a:t>, G. M. (2015). </a:t>
            </a:r>
            <a:r>
              <a:rPr lang="en-US" altLang="en-US" sz="1200" i="1" dirty="0">
                <a:latin typeface="Arial" panose="020B0604020202020204" pitchFamily="34" charset="0"/>
                <a:cs typeface="Arial" panose="020B0604020202020204" pitchFamily="34" charset="0"/>
              </a:rPr>
              <a:t>Time Series Analysis: Forecasting and Control</a:t>
            </a:r>
            <a:r>
              <a:rPr lang="en-US" altLang="en-US" sz="1200" dirty="0">
                <a:latin typeface="Arial" panose="020B0604020202020204" pitchFamily="34" charset="0"/>
                <a:cs typeface="Arial" panose="020B0604020202020204" pitchFamily="34" charset="0"/>
              </a:rPr>
              <a:t> (5th ed.). Wiley.</a:t>
            </a:r>
          </a:p>
          <a:p>
            <a:pPr marL="228600" lvl="0" indent="-228600" algn="just">
              <a:lnSpc>
                <a:spcPct val="150000"/>
              </a:lnSpc>
              <a:spcBef>
                <a:spcPts val="1000"/>
              </a:spcBef>
              <a:buFont typeface="+mj-lt"/>
              <a:buAutoNum type="arabicPeriod"/>
            </a:pPr>
            <a:r>
              <a:rPr lang="en-US" sz="1200" dirty="0" err="1">
                <a:solidFill>
                  <a:prstClr val="black"/>
                </a:solidFill>
                <a:latin typeface="Arial" panose="020B0604020202020204" pitchFamily="34" charset="0"/>
                <a:cs typeface="Arial" panose="020B0604020202020204" pitchFamily="34" charset="0"/>
              </a:rPr>
              <a:t>Cormen</a:t>
            </a:r>
            <a:r>
              <a:rPr lang="en-US" sz="1200" dirty="0">
                <a:solidFill>
                  <a:prstClr val="black"/>
                </a:solidFill>
                <a:latin typeface="Arial" panose="020B0604020202020204" pitchFamily="34" charset="0"/>
                <a:cs typeface="Arial" panose="020B0604020202020204" pitchFamily="34" charset="0"/>
              </a:rPr>
              <a:t>, T. H., </a:t>
            </a:r>
            <a:r>
              <a:rPr lang="en-US" sz="1200" dirty="0" err="1">
                <a:solidFill>
                  <a:prstClr val="black"/>
                </a:solidFill>
                <a:latin typeface="Arial" panose="020B0604020202020204" pitchFamily="34" charset="0"/>
                <a:cs typeface="Arial" panose="020B0604020202020204" pitchFamily="34" charset="0"/>
              </a:rPr>
              <a:t>Leiserson</a:t>
            </a:r>
            <a:r>
              <a:rPr lang="en-US" sz="1200" dirty="0">
                <a:solidFill>
                  <a:prstClr val="black"/>
                </a:solidFill>
                <a:latin typeface="Arial" panose="020B0604020202020204" pitchFamily="34" charset="0"/>
                <a:cs typeface="Arial" panose="020B0604020202020204" pitchFamily="34" charset="0"/>
              </a:rPr>
              <a:t>, C. E., </a:t>
            </a:r>
            <a:r>
              <a:rPr lang="en-US" sz="1200" dirty="0" err="1">
                <a:solidFill>
                  <a:prstClr val="black"/>
                </a:solidFill>
                <a:latin typeface="Arial" panose="020B0604020202020204" pitchFamily="34" charset="0"/>
                <a:cs typeface="Arial" panose="020B0604020202020204" pitchFamily="34" charset="0"/>
              </a:rPr>
              <a:t>Rivest</a:t>
            </a:r>
            <a:r>
              <a:rPr lang="en-US" sz="1200" dirty="0">
                <a:solidFill>
                  <a:prstClr val="black"/>
                </a:solidFill>
                <a:latin typeface="Arial" panose="020B0604020202020204" pitchFamily="34" charset="0"/>
                <a:cs typeface="Arial" panose="020B0604020202020204" pitchFamily="34" charset="0"/>
              </a:rPr>
              <a:t>, R. L., &amp; Stein, C. (2009). </a:t>
            </a:r>
            <a:r>
              <a:rPr lang="en-US" sz="1200" i="1" dirty="0">
                <a:solidFill>
                  <a:prstClr val="black"/>
                </a:solidFill>
                <a:latin typeface="Arial" panose="020B0604020202020204" pitchFamily="34" charset="0"/>
                <a:cs typeface="Arial" panose="020B0604020202020204" pitchFamily="34" charset="0"/>
              </a:rPr>
              <a:t>Introduction to algorithms</a:t>
            </a:r>
            <a:r>
              <a:rPr lang="en-US" sz="1200" dirty="0">
                <a:solidFill>
                  <a:prstClr val="black"/>
                </a:solidFill>
                <a:latin typeface="Arial" panose="020B0604020202020204" pitchFamily="34" charset="0"/>
                <a:cs typeface="Arial" panose="020B0604020202020204" pitchFamily="34" charset="0"/>
              </a:rPr>
              <a:t> (3rd ed.). MIT Press.</a:t>
            </a:r>
          </a:p>
          <a:p>
            <a:pPr marL="228600" lvl="0" indent="-228600" algn="just">
              <a:lnSpc>
                <a:spcPct val="150000"/>
              </a:lnSpc>
              <a:spcBef>
                <a:spcPts val="1000"/>
              </a:spcBef>
              <a:buFont typeface="+mj-lt"/>
              <a:buAutoNum type="arabicPeriod"/>
            </a:pPr>
            <a:r>
              <a:rPr lang="en-US" sz="1200" dirty="0" err="1">
                <a:solidFill>
                  <a:prstClr val="black"/>
                </a:solidFill>
                <a:latin typeface="Arial" panose="020B0604020202020204" pitchFamily="34" charset="0"/>
                <a:cs typeface="Arial" panose="020B0604020202020204" pitchFamily="34" charset="0"/>
              </a:rPr>
              <a:t>Dasu</a:t>
            </a:r>
            <a:r>
              <a:rPr lang="en-US" sz="1200" dirty="0">
                <a:solidFill>
                  <a:prstClr val="black"/>
                </a:solidFill>
                <a:latin typeface="Arial" panose="020B0604020202020204" pitchFamily="34" charset="0"/>
                <a:cs typeface="Arial" panose="020B0604020202020204" pitchFamily="34" charset="0"/>
              </a:rPr>
              <a:t>, T., &amp; Johnson, T. (2003). </a:t>
            </a:r>
            <a:r>
              <a:rPr lang="en-US" sz="1200" i="1" dirty="0">
                <a:solidFill>
                  <a:prstClr val="black"/>
                </a:solidFill>
                <a:latin typeface="Arial" panose="020B0604020202020204" pitchFamily="34" charset="0"/>
                <a:cs typeface="Arial" panose="020B0604020202020204" pitchFamily="34" charset="0"/>
              </a:rPr>
              <a:t>Exploratory data mining and data cleaning</a:t>
            </a:r>
            <a:r>
              <a:rPr lang="en-US" sz="1200" dirty="0">
                <a:solidFill>
                  <a:prstClr val="black"/>
                </a:solidFill>
                <a:latin typeface="Arial" panose="020B0604020202020204" pitchFamily="34" charset="0"/>
                <a:cs typeface="Arial" panose="020B0604020202020204" pitchFamily="34" charset="0"/>
              </a:rPr>
              <a:t>. Wiley-</a:t>
            </a:r>
            <a:r>
              <a:rPr lang="en-US" sz="1200" dirty="0" err="1">
                <a:solidFill>
                  <a:prstClr val="black"/>
                </a:solidFill>
                <a:latin typeface="Arial" panose="020B0604020202020204" pitchFamily="34" charset="0"/>
                <a:cs typeface="Arial" panose="020B0604020202020204" pitchFamily="34" charset="0"/>
              </a:rPr>
              <a:t>Interscience</a:t>
            </a:r>
            <a:r>
              <a:rPr lang="en-US" sz="1200" dirty="0">
                <a:solidFill>
                  <a:prstClr val="black"/>
                </a:solidFill>
                <a:latin typeface="Arial" panose="020B0604020202020204" pitchFamily="34" charset="0"/>
                <a:cs typeface="Arial" panose="020B0604020202020204" pitchFamily="34" charset="0"/>
              </a:rPr>
              <a:t>.</a:t>
            </a:r>
          </a:p>
          <a:p>
            <a:pPr marL="228600" lvl="0" indent="-228600" algn="just">
              <a:lnSpc>
                <a:spcPct val="150000"/>
              </a:lnSpc>
              <a:spcBef>
                <a:spcPts val="1000"/>
              </a:spcBef>
              <a:buFont typeface="+mj-lt"/>
              <a:buAutoNum type="arabicPeriod"/>
            </a:pPr>
            <a:r>
              <a:rPr lang="en-US" sz="1200" dirty="0" err="1">
                <a:solidFill>
                  <a:prstClr val="black"/>
                </a:solidFill>
                <a:latin typeface="Arial" panose="020B0604020202020204" pitchFamily="34" charset="0"/>
                <a:cs typeface="Arial" panose="020B0604020202020204" pitchFamily="34" charset="0"/>
              </a:rPr>
              <a:t>Dellermann</a:t>
            </a:r>
            <a:r>
              <a:rPr lang="en-US" sz="1200" dirty="0">
                <a:solidFill>
                  <a:prstClr val="black"/>
                </a:solidFill>
                <a:latin typeface="Arial" panose="020B0604020202020204" pitchFamily="34" charset="0"/>
                <a:cs typeface="Arial" panose="020B0604020202020204" pitchFamily="34" charset="0"/>
              </a:rPr>
              <a:t>, D., </a:t>
            </a:r>
            <a:r>
              <a:rPr lang="en-US" sz="1200" dirty="0" err="1">
                <a:solidFill>
                  <a:prstClr val="black"/>
                </a:solidFill>
                <a:latin typeface="Arial" panose="020B0604020202020204" pitchFamily="34" charset="0"/>
                <a:cs typeface="Arial" panose="020B0604020202020204" pitchFamily="34" charset="0"/>
              </a:rPr>
              <a:t>Calma</a:t>
            </a:r>
            <a:r>
              <a:rPr lang="en-US" sz="1200" dirty="0">
                <a:solidFill>
                  <a:prstClr val="black"/>
                </a:solidFill>
                <a:latin typeface="Arial" panose="020B0604020202020204" pitchFamily="34" charset="0"/>
                <a:cs typeface="Arial" panose="020B0604020202020204" pitchFamily="34" charset="0"/>
              </a:rPr>
              <a:t>, A., </a:t>
            </a:r>
            <a:r>
              <a:rPr lang="en-US" sz="1200" dirty="0" err="1">
                <a:solidFill>
                  <a:prstClr val="black"/>
                </a:solidFill>
                <a:latin typeface="Arial" panose="020B0604020202020204" pitchFamily="34" charset="0"/>
                <a:cs typeface="Arial" panose="020B0604020202020204" pitchFamily="34" charset="0"/>
              </a:rPr>
              <a:t>Lipusch</a:t>
            </a:r>
            <a:r>
              <a:rPr lang="en-US" sz="1200" dirty="0">
                <a:solidFill>
                  <a:prstClr val="black"/>
                </a:solidFill>
                <a:latin typeface="Arial" panose="020B0604020202020204" pitchFamily="34" charset="0"/>
                <a:cs typeface="Arial" panose="020B0604020202020204" pitchFamily="34" charset="0"/>
              </a:rPr>
              <a:t>, N., Weber, T., </a:t>
            </a:r>
            <a:r>
              <a:rPr lang="en-US" sz="1200" dirty="0" err="1">
                <a:solidFill>
                  <a:prstClr val="black"/>
                </a:solidFill>
                <a:latin typeface="Arial" panose="020B0604020202020204" pitchFamily="34" charset="0"/>
                <a:cs typeface="Arial" panose="020B0604020202020204" pitchFamily="34" charset="0"/>
              </a:rPr>
              <a:t>Weigel</a:t>
            </a:r>
            <a:r>
              <a:rPr lang="en-US" sz="1200" dirty="0">
                <a:solidFill>
                  <a:prstClr val="black"/>
                </a:solidFill>
                <a:latin typeface="Arial" panose="020B0604020202020204" pitchFamily="34" charset="0"/>
                <a:cs typeface="Arial" panose="020B0604020202020204" pitchFamily="34" charset="0"/>
              </a:rPr>
              <a:t>, S., &amp; </a:t>
            </a:r>
            <a:r>
              <a:rPr lang="en-US" sz="1200" dirty="0" err="1">
                <a:solidFill>
                  <a:prstClr val="black"/>
                </a:solidFill>
                <a:latin typeface="Arial" panose="020B0604020202020204" pitchFamily="34" charset="0"/>
                <a:cs typeface="Arial" panose="020B0604020202020204" pitchFamily="34" charset="0"/>
              </a:rPr>
              <a:t>Ebel</a:t>
            </a:r>
            <a:r>
              <a:rPr lang="en-US" sz="1200" dirty="0">
                <a:solidFill>
                  <a:prstClr val="black"/>
                </a:solidFill>
                <a:latin typeface="Arial" panose="020B0604020202020204" pitchFamily="34" charset="0"/>
                <a:cs typeface="Arial" panose="020B0604020202020204" pitchFamily="34" charset="0"/>
              </a:rPr>
              <a:t>, P. (2021). The future of human-AI collaboration: A taxonomy of design knowledge for hybrid intelligence systems. </a:t>
            </a:r>
            <a:r>
              <a:rPr lang="en-US" sz="1200" i="1" dirty="0">
                <a:solidFill>
                  <a:prstClr val="black"/>
                </a:solidFill>
                <a:latin typeface="Arial" panose="020B0604020202020204" pitchFamily="34" charset="0"/>
                <a:cs typeface="Arial" panose="020B0604020202020204" pitchFamily="34" charset="0"/>
              </a:rPr>
              <a:t>Proceedings of the 54th Hawaii International Conference on System Sciences</a:t>
            </a:r>
            <a:r>
              <a:rPr lang="en-US" sz="1200" dirty="0">
                <a:solidFill>
                  <a:prstClr val="black"/>
                </a:solidFill>
                <a:latin typeface="Arial" panose="020B0604020202020204" pitchFamily="34" charset="0"/>
                <a:cs typeface="Arial" panose="020B0604020202020204" pitchFamily="34" charset="0"/>
              </a:rPr>
              <a:t>. </a:t>
            </a:r>
            <a:r>
              <a:rPr lang="en-US" sz="1200" dirty="0">
                <a:solidFill>
                  <a:prstClr val="black"/>
                </a:solidFill>
                <a:latin typeface="Arial" panose="020B0604020202020204" pitchFamily="34" charset="0"/>
                <a:cs typeface="Arial" panose="020B0604020202020204" pitchFamily="34" charset="0"/>
                <a:hlinkClick r:id="rId3"/>
              </a:rPr>
              <a:t>https://hdl.handle.net/10125/71139</a:t>
            </a:r>
            <a:endParaRPr lang="en-US" sz="1200" dirty="0">
              <a:solidFill>
                <a:prstClr val="black"/>
              </a:solidFill>
              <a:latin typeface="Arial" panose="020B0604020202020204" pitchFamily="34" charset="0"/>
              <a:cs typeface="Arial" panose="020B0604020202020204" pitchFamily="34" charset="0"/>
            </a:endParaRPr>
          </a:p>
          <a:p>
            <a:pPr marL="228600" indent="-228600" algn="just">
              <a:lnSpc>
                <a:spcPct val="150000"/>
              </a:lnSpc>
              <a:spcBef>
                <a:spcPts val="1000"/>
              </a:spcBef>
              <a:buFont typeface="+mj-lt"/>
              <a:buAutoNum type="arabicPeriod"/>
            </a:pPr>
            <a:r>
              <a:rPr lang="en-US" altLang="en-US" sz="1200" dirty="0" err="1">
                <a:latin typeface="Arial" panose="020B0604020202020204" pitchFamily="34" charset="0"/>
                <a:cs typeface="Arial" panose="020B0604020202020204" pitchFamily="34" charset="0"/>
              </a:rPr>
              <a:t>Dellermann</a:t>
            </a:r>
            <a:r>
              <a:rPr lang="en-US" altLang="en-US" sz="1200" dirty="0">
                <a:latin typeface="Arial" panose="020B0604020202020204" pitchFamily="34" charset="0"/>
                <a:cs typeface="Arial" panose="020B0604020202020204" pitchFamily="34" charset="0"/>
              </a:rPr>
              <a:t>, D., et al. (2019). Hybrid intelligence. </a:t>
            </a:r>
            <a:r>
              <a:rPr lang="en-US" altLang="en-US" sz="1200" i="1" dirty="0">
                <a:latin typeface="Arial" panose="020B0604020202020204" pitchFamily="34" charset="0"/>
                <a:cs typeface="Arial" panose="020B0604020202020204" pitchFamily="34" charset="0"/>
              </a:rPr>
              <a:t>Business &amp; Information Systems Engineering</a:t>
            </a:r>
            <a:r>
              <a:rPr lang="en-US" altLang="en-US" sz="1200" dirty="0">
                <a:latin typeface="Arial" panose="020B0604020202020204" pitchFamily="34" charset="0"/>
                <a:cs typeface="Arial" panose="020B0604020202020204" pitchFamily="34" charset="0"/>
              </a:rPr>
              <a:t>, 61(5), 637–643. </a:t>
            </a:r>
            <a:r>
              <a:rPr lang="en-US" altLang="en-US" sz="1200" dirty="0">
                <a:latin typeface="Arial" panose="020B0604020202020204" pitchFamily="34" charset="0"/>
                <a:cs typeface="Arial" panose="020B0604020202020204" pitchFamily="34" charset="0"/>
                <a:hlinkClick r:id="rId4"/>
              </a:rPr>
              <a:t>https://doi.org/10.1007/s12599-019-00595-2</a:t>
            </a:r>
            <a:endParaRPr lang="en-US" altLang="en-US" sz="1200" dirty="0">
              <a:latin typeface="Arial" panose="020B0604020202020204" pitchFamily="34" charset="0"/>
              <a:cs typeface="Arial" panose="020B0604020202020204" pitchFamily="34" charset="0"/>
            </a:endParaRPr>
          </a:p>
          <a:p>
            <a:pPr marL="228600" lvl="0" indent="-228600" algn="just">
              <a:lnSpc>
                <a:spcPct val="150000"/>
              </a:lnSpc>
              <a:spcBef>
                <a:spcPts val="1000"/>
              </a:spcBef>
              <a:buFont typeface="+mj-lt"/>
              <a:buAutoNum type="arabicPeriod"/>
            </a:pPr>
            <a:r>
              <a:rPr lang="en-US" sz="1200" dirty="0">
                <a:solidFill>
                  <a:prstClr val="black"/>
                </a:solidFill>
                <a:latin typeface="Arial" panose="020B0604020202020204" pitchFamily="34" charset="0"/>
                <a:cs typeface="Arial" panose="020B0604020202020204" pitchFamily="34" charset="0"/>
              </a:rPr>
              <a:t>European Commission. (2024). </a:t>
            </a:r>
            <a:r>
              <a:rPr lang="en-US" sz="1200" i="1" dirty="0">
                <a:solidFill>
                  <a:prstClr val="black"/>
                </a:solidFill>
                <a:latin typeface="Arial" panose="020B0604020202020204" pitchFamily="34" charset="0"/>
                <a:cs typeface="Arial" panose="020B0604020202020204" pitchFamily="34" charset="0"/>
              </a:rPr>
              <a:t>Regulation on </a:t>
            </a:r>
            <a:r>
              <a:rPr lang="en-US" sz="1200" i="1" dirty="0" err="1">
                <a:solidFill>
                  <a:prstClr val="black"/>
                </a:solidFill>
                <a:latin typeface="Arial" panose="020B0604020202020204" pitchFamily="34" charset="0"/>
                <a:cs typeface="Arial" panose="020B0604020202020204" pitchFamily="34" charset="0"/>
              </a:rPr>
              <a:t>harmonised</a:t>
            </a:r>
            <a:r>
              <a:rPr lang="en-US" sz="1200" i="1" dirty="0">
                <a:solidFill>
                  <a:prstClr val="black"/>
                </a:solidFill>
                <a:latin typeface="Arial" panose="020B0604020202020204" pitchFamily="34" charset="0"/>
                <a:cs typeface="Arial" panose="020B0604020202020204" pitchFamily="34" charset="0"/>
              </a:rPr>
              <a:t> rules on artificial intelligence (AI Act)</a:t>
            </a:r>
            <a:r>
              <a:rPr lang="en-US" sz="1200" dirty="0">
                <a:solidFill>
                  <a:prstClr val="black"/>
                </a:solidFill>
                <a:latin typeface="Arial" panose="020B0604020202020204" pitchFamily="34" charset="0"/>
                <a:cs typeface="Arial" panose="020B0604020202020204" pitchFamily="34" charset="0"/>
              </a:rPr>
              <a:t>. </a:t>
            </a:r>
            <a:r>
              <a:rPr lang="en-US" sz="1200" i="1" dirty="0">
                <a:solidFill>
                  <a:prstClr val="black"/>
                </a:solidFill>
                <a:latin typeface="Arial" panose="020B0604020202020204" pitchFamily="34" charset="0"/>
                <a:cs typeface="Arial" panose="020B0604020202020204" pitchFamily="34" charset="0"/>
              </a:rPr>
              <a:t>Official Journal of the European Union</a:t>
            </a:r>
            <a:r>
              <a:rPr lang="en-US" sz="1200" dirty="0">
                <a:solidFill>
                  <a:prstClr val="black"/>
                </a:solidFill>
                <a:latin typeface="Arial" panose="020B0604020202020204" pitchFamily="34" charset="0"/>
                <a:cs typeface="Arial" panose="020B0604020202020204" pitchFamily="34" charset="0"/>
              </a:rPr>
              <a:t>. </a:t>
            </a:r>
            <a:r>
              <a:rPr lang="en-US" sz="1200" dirty="0">
                <a:solidFill>
                  <a:prstClr val="black"/>
                </a:solidFill>
                <a:latin typeface="Arial" panose="020B0604020202020204" pitchFamily="34" charset="0"/>
                <a:cs typeface="Arial" panose="020B0604020202020204" pitchFamily="34" charset="0"/>
                <a:hlinkClick r:id="rId5"/>
              </a:rPr>
              <a:t>https://eur-lex.europa.eu/eli/reg/2024/1689</a:t>
            </a:r>
            <a:endParaRPr lang="en-US" sz="1200" dirty="0">
              <a:solidFill>
                <a:prstClr val="black"/>
              </a:solidFill>
              <a:latin typeface="Arial" panose="020B0604020202020204" pitchFamily="34" charset="0"/>
              <a:cs typeface="Arial" panose="020B0604020202020204" pitchFamily="34" charset="0"/>
            </a:endParaRPr>
          </a:p>
          <a:p>
            <a:pPr marL="228600" lvl="0" indent="-228600" algn="just">
              <a:lnSpc>
                <a:spcPct val="150000"/>
              </a:lnSpc>
              <a:spcBef>
                <a:spcPts val="1000"/>
              </a:spcBef>
              <a:buFont typeface="+mj-lt"/>
              <a:buAutoNum type="arabicPeriod"/>
            </a:pPr>
            <a:r>
              <a:rPr lang="en-US" sz="1200" dirty="0" err="1">
                <a:solidFill>
                  <a:prstClr val="black"/>
                </a:solidFill>
                <a:latin typeface="Arial" panose="020B0604020202020204" pitchFamily="34" charset="0"/>
                <a:cs typeface="Arial" panose="020B0604020202020204" pitchFamily="34" charset="0"/>
              </a:rPr>
              <a:t>Goodfellow</a:t>
            </a:r>
            <a:r>
              <a:rPr lang="en-US" sz="1200" dirty="0">
                <a:solidFill>
                  <a:prstClr val="black"/>
                </a:solidFill>
                <a:latin typeface="Arial" panose="020B0604020202020204" pitchFamily="34" charset="0"/>
                <a:cs typeface="Arial" panose="020B0604020202020204" pitchFamily="34" charset="0"/>
              </a:rPr>
              <a:t>, I., </a:t>
            </a:r>
            <a:r>
              <a:rPr lang="en-US" sz="1200" dirty="0" err="1">
                <a:solidFill>
                  <a:prstClr val="black"/>
                </a:solidFill>
                <a:latin typeface="Arial" panose="020B0604020202020204" pitchFamily="34" charset="0"/>
                <a:cs typeface="Arial" panose="020B0604020202020204" pitchFamily="34" charset="0"/>
              </a:rPr>
              <a:t>Pouget-Abadie</a:t>
            </a:r>
            <a:r>
              <a:rPr lang="en-US" sz="1200" dirty="0">
                <a:solidFill>
                  <a:prstClr val="black"/>
                </a:solidFill>
                <a:latin typeface="Arial" panose="020B0604020202020204" pitchFamily="34" charset="0"/>
                <a:cs typeface="Arial" panose="020B0604020202020204" pitchFamily="34" charset="0"/>
              </a:rPr>
              <a:t>, J., </a:t>
            </a:r>
            <a:r>
              <a:rPr lang="en-US" sz="1200" dirty="0" err="1">
                <a:solidFill>
                  <a:prstClr val="black"/>
                </a:solidFill>
                <a:latin typeface="Arial" panose="020B0604020202020204" pitchFamily="34" charset="0"/>
                <a:cs typeface="Arial" panose="020B0604020202020204" pitchFamily="34" charset="0"/>
              </a:rPr>
              <a:t>Mirza</a:t>
            </a:r>
            <a:r>
              <a:rPr lang="en-US" sz="1200" dirty="0">
                <a:solidFill>
                  <a:prstClr val="black"/>
                </a:solidFill>
                <a:latin typeface="Arial" panose="020B0604020202020204" pitchFamily="34" charset="0"/>
                <a:cs typeface="Arial" panose="020B0604020202020204" pitchFamily="34" charset="0"/>
              </a:rPr>
              <a:t>, M., Xu, B., </a:t>
            </a:r>
            <a:r>
              <a:rPr lang="en-US" sz="1200" dirty="0" err="1">
                <a:solidFill>
                  <a:prstClr val="black"/>
                </a:solidFill>
                <a:latin typeface="Arial" panose="020B0604020202020204" pitchFamily="34" charset="0"/>
                <a:cs typeface="Arial" panose="020B0604020202020204" pitchFamily="34" charset="0"/>
              </a:rPr>
              <a:t>Warde</a:t>
            </a:r>
            <a:r>
              <a:rPr lang="en-US" sz="1200" dirty="0">
                <a:solidFill>
                  <a:prstClr val="black"/>
                </a:solidFill>
                <a:latin typeface="Arial" panose="020B0604020202020204" pitchFamily="34" charset="0"/>
                <a:cs typeface="Arial" panose="020B0604020202020204" pitchFamily="34" charset="0"/>
              </a:rPr>
              <a:t>-Farley, D., </a:t>
            </a:r>
            <a:r>
              <a:rPr lang="en-US" sz="1200" dirty="0" err="1">
                <a:solidFill>
                  <a:prstClr val="black"/>
                </a:solidFill>
                <a:latin typeface="Arial" panose="020B0604020202020204" pitchFamily="34" charset="0"/>
                <a:cs typeface="Arial" panose="020B0604020202020204" pitchFamily="34" charset="0"/>
              </a:rPr>
              <a:t>Ozair</a:t>
            </a:r>
            <a:r>
              <a:rPr lang="en-US" sz="1200" dirty="0">
                <a:solidFill>
                  <a:prstClr val="black"/>
                </a:solidFill>
                <a:latin typeface="Arial" panose="020B0604020202020204" pitchFamily="34" charset="0"/>
                <a:cs typeface="Arial" panose="020B0604020202020204" pitchFamily="34" charset="0"/>
              </a:rPr>
              <a:t>, S., </a:t>
            </a:r>
            <a:r>
              <a:rPr lang="en-US" sz="1200" dirty="0" err="1">
                <a:solidFill>
                  <a:prstClr val="black"/>
                </a:solidFill>
                <a:latin typeface="Arial" panose="020B0604020202020204" pitchFamily="34" charset="0"/>
                <a:cs typeface="Arial" panose="020B0604020202020204" pitchFamily="34" charset="0"/>
              </a:rPr>
              <a:t>Courville</a:t>
            </a:r>
            <a:r>
              <a:rPr lang="en-US" sz="1200" dirty="0">
                <a:solidFill>
                  <a:prstClr val="black"/>
                </a:solidFill>
                <a:latin typeface="Arial" panose="020B0604020202020204" pitchFamily="34" charset="0"/>
                <a:cs typeface="Arial" panose="020B0604020202020204" pitchFamily="34" charset="0"/>
              </a:rPr>
              <a:t>, A., &amp; </a:t>
            </a:r>
            <a:r>
              <a:rPr lang="en-US" sz="1200" dirty="0" err="1">
                <a:solidFill>
                  <a:prstClr val="black"/>
                </a:solidFill>
                <a:latin typeface="Arial" panose="020B0604020202020204" pitchFamily="34" charset="0"/>
                <a:cs typeface="Arial" panose="020B0604020202020204" pitchFamily="34" charset="0"/>
              </a:rPr>
              <a:t>Bengio</a:t>
            </a:r>
            <a:r>
              <a:rPr lang="en-US" sz="1200" dirty="0">
                <a:solidFill>
                  <a:prstClr val="black"/>
                </a:solidFill>
                <a:latin typeface="Arial" panose="020B0604020202020204" pitchFamily="34" charset="0"/>
                <a:cs typeface="Arial" panose="020B0604020202020204" pitchFamily="34" charset="0"/>
              </a:rPr>
              <a:t>, Y. (2020). Generative adversarial networks. </a:t>
            </a:r>
            <a:r>
              <a:rPr lang="en-US" sz="1200" i="1" dirty="0">
                <a:solidFill>
                  <a:prstClr val="black"/>
                </a:solidFill>
                <a:latin typeface="Arial" panose="020B0604020202020204" pitchFamily="34" charset="0"/>
                <a:cs typeface="Arial" panose="020B0604020202020204" pitchFamily="34" charset="0"/>
              </a:rPr>
              <a:t>Communications of the ACM, 63</a:t>
            </a:r>
            <a:r>
              <a:rPr lang="en-US" sz="1200" dirty="0">
                <a:solidFill>
                  <a:prstClr val="black"/>
                </a:solidFill>
                <a:latin typeface="Arial" panose="020B0604020202020204" pitchFamily="34" charset="0"/>
                <a:cs typeface="Arial" panose="020B0604020202020204" pitchFamily="34" charset="0"/>
              </a:rPr>
              <a:t>(11), 139–144. </a:t>
            </a:r>
            <a:r>
              <a:rPr lang="en-US" sz="1200" dirty="0">
                <a:solidFill>
                  <a:prstClr val="black"/>
                </a:solidFill>
                <a:latin typeface="Arial" panose="020B0604020202020204" pitchFamily="34" charset="0"/>
                <a:cs typeface="Arial" panose="020B0604020202020204" pitchFamily="34" charset="0"/>
                <a:hlinkClick r:id="rId6"/>
              </a:rPr>
              <a:t>https://doi.org/10.1145/3422622</a:t>
            </a:r>
            <a:endParaRPr lang="en-US" sz="1200" dirty="0">
              <a:solidFill>
                <a:prstClr val="black"/>
              </a:solidFill>
              <a:latin typeface="Arial" panose="020B0604020202020204" pitchFamily="34" charset="0"/>
              <a:cs typeface="Arial" panose="020B0604020202020204" pitchFamily="34" charset="0"/>
            </a:endParaRPr>
          </a:p>
          <a:p>
            <a:pPr marL="228600" indent="-228600" algn="just">
              <a:lnSpc>
                <a:spcPct val="150000"/>
              </a:lnSpc>
              <a:spcBef>
                <a:spcPts val="1000"/>
              </a:spcBef>
              <a:buFont typeface="+mj-lt"/>
              <a:buAutoNum type="arabicPeriod"/>
            </a:pPr>
            <a:r>
              <a:rPr lang="en-US" altLang="en-US" sz="1200" dirty="0" err="1">
                <a:latin typeface="Arial" panose="020B0604020202020204" pitchFamily="34" charset="0"/>
                <a:cs typeface="Arial" panose="020B0604020202020204" pitchFamily="34" charset="0"/>
              </a:rPr>
              <a:t>Goodfellow</a:t>
            </a:r>
            <a:r>
              <a:rPr lang="en-US" altLang="en-US" sz="1200" dirty="0">
                <a:latin typeface="Arial" panose="020B0604020202020204" pitchFamily="34" charset="0"/>
                <a:cs typeface="Arial" panose="020B0604020202020204" pitchFamily="34" charset="0"/>
              </a:rPr>
              <a:t>, I., </a:t>
            </a:r>
            <a:r>
              <a:rPr lang="en-US" altLang="en-US" sz="1200" dirty="0" err="1">
                <a:latin typeface="Arial" panose="020B0604020202020204" pitchFamily="34" charset="0"/>
                <a:cs typeface="Arial" panose="020B0604020202020204" pitchFamily="34" charset="0"/>
              </a:rPr>
              <a:t>Bengio</a:t>
            </a:r>
            <a:r>
              <a:rPr lang="en-US" altLang="en-US" sz="1200" dirty="0">
                <a:latin typeface="Arial" panose="020B0604020202020204" pitchFamily="34" charset="0"/>
                <a:cs typeface="Arial" panose="020B0604020202020204" pitchFamily="34" charset="0"/>
              </a:rPr>
              <a:t>, Y., &amp; </a:t>
            </a:r>
            <a:r>
              <a:rPr lang="en-US" altLang="en-US" sz="1200" dirty="0" err="1">
                <a:latin typeface="Arial" panose="020B0604020202020204" pitchFamily="34" charset="0"/>
                <a:cs typeface="Arial" panose="020B0604020202020204" pitchFamily="34" charset="0"/>
              </a:rPr>
              <a:t>Courville</a:t>
            </a:r>
            <a:r>
              <a:rPr lang="en-US" altLang="en-US" sz="1200" dirty="0">
                <a:latin typeface="Arial" panose="020B0604020202020204" pitchFamily="34" charset="0"/>
                <a:cs typeface="Arial" panose="020B0604020202020204" pitchFamily="34" charset="0"/>
              </a:rPr>
              <a:t>, A. (2016). </a:t>
            </a:r>
            <a:r>
              <a:rPr lang="en-US" altLang="en-US" sz="1200" i="1" dirty="0">
                <a:latin typeface="Arial" panose="020B0604020202020204" pitchFamily="34" charset="0"/>
                <a:cs typeface="Arial" panose="020B0604020202020204" pitchFamily="34" charset="0"/>
              </a:rPr>
              <a:t>Deep Learning</a:t>
            </a:r>
            <a:r>
              <a:rPr lang="en-US" altLang="en-US" sz="1200" dirty="0">
                <a:latin typeface="Arial" panose="020B0604020202020204" pitchFamily="34" charset="0"/>
                <a:cs typeface="Arial" panose="020B0604020202020204" pitchFamily="34" charset="0"/>
              </a:rPr>
              <a:t>. MIT Press. </a:t>
            </a:r>
            <a:r>
              <a:rPr lang="en-US" altLang="en-US" sz="1200" dirty="0">
                <a:latin typeface="Arial" panose="020B0604020202020204" pitchFamily="34" charset="0"/>
                <a:cs typeface="Arial" panose="020B0604020202020204" pitchFamily="34" charset="0"/>
                <a:hlinkClick r:id="rId7"/>
              </a:rPr>
              <a:t>https://www.deeplearningbook.org</a:t>
            </a:r>
            <a:endParaRPr lang="en-US" altLang="en-US" sz="1200" dirty="0">
              <a:latin typeface="Arial" panose="020B0604020202020204" pitchFamily="34" charset="0"/>
              <a:cs typeface="Arial" panose="020B0604020202020204" pitchFamily="34" charset="0"/>
            </a:endParaRPr>
          </a:p>
          <a:p>
            <a:pPr marL="228600" lvl="0" indent="-228600" algn="just">
              <a:lnSpc>
                <a:spcPct val="150000"/>
              </a:lnSpc>
              <a:spcBef>
                <a:spcPts val="1000"/>
              </a:spcBef>
              <a:buFont typeface="+mj-lt"/>
              <a:buAutoNum type="arabicPeriod"/>
            </a:pPr>
            <a:r>
              <a:rPr lang="en-US" sz="1200" dirty="0" err="1">
                <a:solidFill>
                  <a:prstClr val="black"/>
                </a:solidFill>
                <a:latin typeface="Arial" panose="020B0604020202020204" pitchFamily="34" charset="0"/>
                <a:cs typeface="Arial" panose="020B0604020202020204" pitchFamily="34" charset="0"/>
              </a:rPr>
              <a:t>Grus</a:t>
            </a:r>
            <a:r>
              <a:rPr lang="en-US" sz="1200" dirty="0">
                <a:solidFill>
                  <a:prstClr val="black"/>
                </a:solidFill>
                <a:latin typeface="Arial" panose="020B0604020202020204" pitchFamily="34" charset="0"/>
                <a:cs typeface="Arial" panose="020B0604020202020204" pitchFamily="34" charset="0"/>
              </a:rPr>
              <a:t>, J. (2019). </a:t>
            </a:r>
            <a:r>
              <a:rPr lang="en-US" sz="1200" i="1" dirty="0">
                <a:solidFill>
                  <a:prstClr val="black"/>
                </a:solidFill>
                <a:latin typeface="Arial" panose="020B0604020202020204" pitchFamily="34" charset="0"/>
                <a:cs typeface="Arial" panose="020B0604020202020204" pitchFamily="34" charset="0"/>
              </a:rPr>
              <a:t>Data science from scratch: First principles with Python</a:t>
            </a:r>
            <a:r>
              <a:rPr lang="en-US" sz="1200" dirty="0">
                <a:solidFill>
                  <a:prstClr val="black"/>
                </a:solidFill>
                <a:latin typeface="Arial" panose="020B0604020202020204" pitchFamily="34" charset="0"/>
                <a:cs typeface="Arial" panose="020B0604020202020204" pitchFamily="34" charset="0"/>
              </a:rPr>
              <a:t> (2nd ed.). O’Reilly Media.</a:t>
            </a:r>
          </a:p>
          <a:p>
            <a:pPr marL="228600" lvl="0" indent="-228600" algn="just">
              <a:lnSpc>
                <a:spcPct val="150000"/>
              </a:lnSpc>
              <a:spcBef>
                <a:spcPts val="1000"/>
              </a:spcBef>
              <a:buFont typeface="+mj-lt"/>
              <a:buAutoNum type="arabicPeriod"/>
            </a:pPr>
            <a:r>
              <a:rPr lang="en-US" sz="1200" dirty="0" err="1">
                <a:solidFill>
                  <a:prstClr val="black"/>
                </a:solidFill>
                <a:latin typeface="Arial" panose="020B0604020202020204" pitchFamily="34" charset="0"/>
                <a:cs typeface="Arial" panose="020B0604020202020204" pitchFamily="34" charset="0"/>
              </a:rPr>
              <a:t>Holzinger</a:t>
            </a:r>
            <a:r>
              <a:rPr lang="en-US" sz="1200" dirty="0">
                <a:solidFill>
                  <a:prstClr val="black"/>
                </a:solidFill>
                <a:latin typeface="Arial" panose="020B0604020202020204" pitchFamily="34" charset="0"/>
                <a:cs typeface="Arial" panose="020B0604020202020204" pitchFamily="34" charset="0"/>
              </a:rPr>
              <a:t>, A., et al. (2022). Toward human-AI partnerships in clinical decision-making. </a:t>
            </a:r>
            <a:r>
              <a:rPr lang="en-US" sz="1200" i="1" dirty="0">
                <a:solidFill>
                  <a:prstClr val="black"/>
                </a:solidFill>
                <a:latin typeface="Arial" panose="020B0604020202020204" pitchFamily="34" charset="0"/>
                <a:cs typeface="Arial" panose="020B0604020202020204" pitchFamily="34" charset="0"/>
              </a:rPr>
              <a:t>Nature Digital Medicine, 5</a:t>
            </a:r>
            <a:r>
              <a:rPr lang="en-US" sz="1200" dirty="0">
                <a:solidFill>
                  <a:prstClr val="black"/>
                </a:solidFill>
                <a:latin typeface="Arial" panose="020B0604020202020204" pitchFamily="34" charset="0"/>
                <a:cs typeface="Arial" panose="020B0604020202020204" pitchFamily="34" charset="0"/>
              </a:rPr>
              <a:t>(1), 1–10.</a:t>
            </a:r>
            <a:endParaRPr kumimoji="0" lang="en-US" altLang="en-US" sz="120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228600" marR="0" lvl="0" indent="-2286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200" i="0" u="none" strike="noStrike" cap="none" normalizeH="0" baseline="0" dirty="0">
                <a:ln>
                  <a:noFill/>
                </a:ln>
                <a:solidFill>
                  <a:schemeClr val="tx1"/>
                </a:solidFill>
                <a:effectLst/>
                <a:latin typeface="Arial" panose="020B0604020202020204" pitchFamily="34" charset="0"/>
                <a:cs typeface="Arial" panose="020B0604020202020204" pitchFamily="34" charset="0"/>
              </a:rPr>
              <a:t>Kitano, H. (2021). Nobel Turing Challenge: Creating the engine for scientific discovery. </a:t>
            </a:r>
            <a:r>
              <a:rPr kumimoji="0" lang="en-US" altLang="en-US" sz="1200" i="1" u="none" strike="noStrike" cap="none" normalizeH="0" baseline="0" dirty="0">
                <a:ln>
                  <a:noFill/>
                </a:ln>
                <a:solidFill>
                  <a:schemeClr val="tx1"/>
                </a:solidFill>
                <a:effectLst/>
                <a:latin typeface="Arial" panose="020B0604020202020204" pitchFamily="34" charset="0"/>
                <a:cs typeface="Arial" panose="020B0604020202020204" pitchFamily="34" charset="0"/>
              </a:rPr>
              <a:t>AI Magazine</a:t>
            </a:r>
            <a:r>
              <a:rPr kumimoji="0" lang="en-US" altLang="en-US" sz="1200" i="0" u="none" strike="noStrike" cap="none" normalizeH="0" baseline="0" dirty="0">
                <a:ln>
                  <a:noFill/>
                </a:ln>
                <a:solidFill>
                  <a:schemeClr val="tx1"/>
                </a:solidFill>
                <a:effectLst/>
                <a:latin typeface="Arial" panose="020B0604020202020204" pitchFamily="34" charset="0"/>
                <a:cs typeface="Arial" panose="020B0604020202020204" pitchFamily="34" charset="0"/>
              </a:rPr>
              <a:t>, 42(1), 105-109.</a:t>
            </a:r>
          </a:p>
          <a:p>
            <a:pPr marL="228600" marR="0" lvl="0" indent="-2286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2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LeCun</a:t>
            </a:r>
            <a:r>
              <a:rPr kumimoji="0" lang="en-US" altLang="en-US" sz="1200" i="0" u="none" strike="noStrike" cap="none" normalizeH="0" baseline="0" dirty="0">
                <a:ln>
                  <a:noFill/>
                </a:ln>
                <a:solidFill>
                  <a:schemeClr val="tx1"/>
                </a:solidFill>
                <a:effectLst/>
                <a:latin typeface="Arial" panose="020B0604020202020204" pitchFamily="34" charset="0"/>
                <a:cs typeface="Arial" panose="020B0604020202020204" pitchFamily="34" charset="0"/>
              </a:rPr>
              <a:t>, Y., </a:t>
            </a:r>
            <a:r>
              <a:rPr kumimoji="0" lang="en-US" altLang="en-US" sz="12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Bengio</a:t>
            </a:r>
            <a:r>
              <a:rPr kumimoji="0" lang="en-US" altLang="en-US" sz="1200" i="0" u="none" strike="noStrike" cap="none" normalizeH="0" baseline="0" dirty="0">
                <a:ln>
                  <a:noFill/>
                </a:ln>
                <a:solidFill>
                  <a:schemeClr val="tx1"/>
                </a:solidFill>
                <a:effectLst/>
                <a:latin typeface="Arial" panose="020B0604020202020204" pitchFamily="34" charset="0"/>
                <a:cs typeface="Arial" panose="020B0604020202020204" pitchFamily="34" charset="0"/>
              </a:rPr>
              <a:t>, Y., &amp; Hinton, G. (2015). Deep learning. </a:t>
            </a:r>
            <a:r>
              <a:rPr kumimoji="0" lang="en-US" altLang="en-US" sz="1200" i="1" u="none" strike="noStrike" cap="none" normalizeH="0" baseline="0" dirty="0">
                <a:ln>
                  <a:noFill/>
                </a:ln>
                <a:solidFill>
                  <a:schemeClr val="tx1"/>
                </a:solidFill>
                <a:effectLst/>
                <a:latin typeface="Arial" panose="020B0604020202020204" pitchFamily="34" charset="0"/>
                <a:cs typeface="Arial" panose="020B0604020202020204" pitchFamily="34" charset="0"/>
              </a:rPr>
              <a:t>Nature</a:t>
            </a:r>
            <a:r>
              <a:rPr kumimoji="0" lang="en-US" altLang="en-US" sz="1200" i="0" u="none" strike="noStrike" cap="none" normalizeH="0" baseline="0" dirty="0">
                <a:ln>
                  <a:noFill/>
                </a:ln>
                <a:solidFill>
                  <a:schemeClr val="tx1"/>
                </a:solidFill>
                <a:effectLst/>
                <a:latin typeface="Arial" panose="020B0604020202020204" pitchFamily="34" charset="0"/>
                <a:cs typeface="Arial" panose="020B0604020202020204" pitchFamily="34" charset="0"/>
              </a:rPr>
              <a:t>, 521(7553), 436-444. https://doi.org/10.1038/nature14539</a:t>
            </a:r>
          </a:p>
        </p:txBody>
      </p:sp>
    </p:spTree>
    <p:extLst>
      <p:ext uri="{BB962C8B-B14F-4D97-AF65-F5344CB8AC3E}">
        <p14:creationId xmlns:p14="http://schemas.microsoft.com/office/powerpoint/2010/main" val="32525482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974" y="0"/>
            <a:ext cx="12011025" cy="6610350"/>
          </a:xfrm>
        </p:spPr>
        <p:txBody>
          <a:bodyPr>
            <a:normAutofit/>
          </a:bodyPr>
          <a:lstStyle/>
          <a:p>
            <a:pPr algn="just">
              <a:buFont typeface="+mj-lt"/>
              <a:buAutoNum type="arabicPeriod"/>
            </a:pPr>
            <a:r>
              <a:rPr lang="en-US" sz="1200" dirty="0" err="1">
                <a:latin typeface="Arial" panose="020B0604020202020204" pitchFamily="34" charset="0"/>
                <a:cs typeface="Arial" panose="020B0604020202020204" pitchFamily="34" charset="0"/>
              </a:rPr>
              <a:t>Koopman</a:t>
            </a:r>
            <a:r>
              <a:rPr lang="en-US" sz="1200" dirty="0">
                <a:latin typeface="Arial" panose="020B0604020202020204" pitchFamily="34" charset="0"/>
                <a:cs typeface="Arial" panose="020B0604020202020204" pitchFamily="34" charset="0"/>
              </a:rPr>
              <a:t>, P. (2020). </a:t>
            </a:r>
            <a:r>
              <a:rPr lang="en-US" sz="1200" i="1" dirty="0">
                <a:latin typeface="Arial" panose="020B0604020202020204" pitchFamily="34" charset="0"/>
                <a:cs typeface="Arial" panose="020B0604020202020204" pitchFamily="34" charset="0"/>
              </a:rPr>
              <a:t>How safe is safe enough? Measuring and predicting autonomous vehicle safety</a:t>
            </a:r>
            <a:r>
              <a:rPr lang="en-US" sz="1200" dirty="0">
                <a:latin typeface="Arial" panose="020B0604020202020204" pitchFamily="34" charset="0"/>
                <a:cs typeface="Arial" panose="020B0604020202020204" pitchFamily="34" charset="0"/>
              </a:rPr>
              <a:t>. Carnegie Mellon University.</a:t>
            </a:r>
          </a:p>
          <a:p>
            <a:pPr algn="just">
              <a:buFont typeface="+mj-lt"/>
              <a:buAutoNum type="arabicPeriod"/>
            </a:pPr>
            <a:r>
              <a:rPr lang="en-US" sz="1200" dirty="0">
                <a:latin typeface="Arial" panose="020B0604020202020204" pitchFamily="34" charset="0"/>
                <a:cs typeface="Arial" panose="020B0604020202020204" pitchFamily="34" charset="0"/>
              </a:rPr>
              <a:t>Marcus, G. (2020). The next decade in AI: Four steps towards robust artificial intelligence. </a:t>
            </a:r>
            <a:r>
              <a:rPr lang="en-US" sz="1200" i="1" dirty="0" err="1">
                <a:latin typeface="Arial" panose="020B0604020202020204" pitchFamily="34" charset="0"/>
                <a:cs typeface="Arial" panose="020B0604020202020204" pitchFamily="34" charset="0"/>
              </a:rPr>
              <a:t>arXiv</a:t>
            </a:r>
            <a:r>
              <a:rPr lang="en-US" sz="1200" i="1" dirty="0">
                <a:latin typeface="Arial" panose="020B0604020202020204" pitchFamily="34" charset="0"/>
                <a:cs typeface="Arial" panose="020B0604020202020204" pitchFamily="34" charset="0"/>
              </a:rPr>
              <a:t> preprint</a:t>
            </a:r>
            <a:r>
              <a:rPr lang="en-US"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hlinkClick r:id="rId2"/>
              </a:rPr>
              <a:t>https://arxiv.org/abs/2002.06177</a:t>
            </a:r>
            <a:endParaRPr lang="en-US" sz="1200" dirty="0">
              <a:latin typeface="Arial" panose="020B0604020202020204" pitchFamily="34" charset="0"/>
              <a:cs typeface="Arial" panose="020B0604020202020204" pitchFamily="34" charset="0"/>
            </a:endParaRPr>
          </a:p>
          <a:p>
            <a:pPr algn="just">
              <a:buFont typeface="+mj-lt"/>
              <a:buAutoNum type="arabicPeriod"/>
            </a:pPr>
            <a:r>
              <a:rPr lang="en-US" sz="1200" dirty="0">
                <a:latin typeface="Arial" panose="020B0604020202020204" pitchFamily="34" charset="0"/>
                <a:cs typeface="Arial" panose="020B0604020202020204" pitchFamily="34" charset="0"/>
              </a:rPr>
              <a:t>Moore, D. S., McCabe, G. P., &amp; Craig, B. A. (2017). </a:t>
            </a:r>
            <a:r>
              <a:rPr lang="en-US" sz="1200" i="1" dirty="0">
                <a:latin typeface="Arial" panose="020B0604020202020204" pitchFamily="34" charset="0"/>
                <a:cs typeface="Arial" panose="020B0604020202020204" pitchFamily="34" charset="0"/>
              </a:rPr>
              <a:t>Introduction to the practice of statistics</a:t>
            </a:r>
            <a:r>
              <a:rPr lang="en-US" sz="1200" dirty="0">
                <a:latin typeface="Arial" panose="020B0604020202020204" pitchFamily="34" charset="0"/>
                <a:cs typeface="Arial" panose="020B0604020202020204" pitchFamily="34" charset="0"/>
              </a:rPr>
              <a:t> (9th ed.). W. H. Freeman.</a:t>
            </a:r>
          </a:p>
          <a:p>
            <a:pPr algn="just">
              <a:buFont typeface="+mj-lt"/>
              <a:buAutoNum type="arabicPeriod"/>
            </a:pPr>
            <a:r>
              <a:rPr lang="en-US" sz="1200" dirty="0">
                <a:latin typeface="Arial" panose="020B0604020202020204" pitchFamily="34" charset="0"/>
                <a:cs typeface="Arial" panose="020B0604020202020204" pitchFamily="34" charset="0"/>
              </a:rPr>
              <a:t>National Academies of Sciences. (2022). </a:t>
            </a:r>
            <a:r>
              <a:rPr lang="en-US" sz="1200" i="1" dirty="0">
                <a:latin typeface="Arial" panose="020B0604020202020204" pitchFamily="34" charset="0"/>
                <a:cs typeface="Arial" panose="020B0604020202020204" pitchFamily="34" charset="0"/>
              </a:rPr>
              <a:t>Convergence: Facilitating </a:t>
            </a:r>
            <a:r>
              <a:rPr lang="en-US" sz="1200" i="1" dirty="0" err="1">
                <a:latin typeface="Arial" panose="020B0604020202020204" pitchFamily="34" charset="0"/>
                <a:cs typeface="Arial" panose="020B0604020202020204" pitchFamily="34" charset="0"/>
              </a:rPr>
              <a:t>transdisciplinary</a:t>
            </a:r>
            <a:r>
              <a:rPr lang="en-US" sz="1200" i="1" dirty="0">
                <a:latin typeface="Arial" panose="020B0604020202020204" pitchFamily="34" charset="0"/>
                <a:cs typeface="Arial" panose="020B0604020202020204" pitchFamily="34" charset="0"/>
              </a:rPr>
              <a:t> integration of life sciences, physical sciences, engineering, and beyond</a:t>
            </a:r>
            <a:r>
              <a:rPr lang="en-US" sz="1200" dirty="0">
                <a:latin typeface="Arial" panose="020B0604020202020204" pitchFamily="34" charset="0"/>
                <a:cs typeface="Arial" panose="020B0604020202020204" pitchFamily="34" charset="0"/>
              </a:rPr>
              <a:t>. National Academies Press. </a:t>
            </a:r>
            <a:r>
              <a:rPr lang="en-US" sz="1200" dirty="0">
                <a:latin typeface="Arial" panose="020B0604020202020204" pitchFamily="34" charset="0"/>
                <a:cs typeface="Arial" panose="020B0604020202020204" pitchFamily="34" charset="0"/>
                <a:hlinkClick r:id="rId3"/>
              </a:rPr>
              <a:t>https://doi.org/10.17226/26322</a:t>
            </a:r>
            <a:endParaRPr lang="en-US" sz="1200" dirty="0">
              <a:latin typeface="Arial" panose="020B0604020202020204" pitchFamily="34" charset="0"/>
              <a:cs typeface="Arial" panose="020B0604020202020204" pitchFamily="34" charset="0"/>
            </a:endParaRPr>
          </a:p>
          <a:p>
            <a:pPr algn="just">
              <a:buFont typeface="+mj-lt"/>
              <a:buAutoNum type="arabicPeriod"/>
            </a:pPr>
            <a:r>
              <a:rPr lang="en-US" sz="1200" dirty="0">
                <a:latin typeface="Arial" panose="020B0604020202020204" pitchFamily="34" charset="0"/>
                <a:cs typeface="Arial" panose="020B0604020202020204" pitchFamily="34" charset="0"/>
              </a:rPr>
              <a:t>Parikh, R. B., &amp; </a:t>
            </a:r>
            <a:r>
              <a:rPr lang="en-US" sz="1200" dirty="0" err="1">
                <a:latin typeface="Arial" panose="020B0604020202020204" pitchFamily="34" charset="0"/>
                <a:cs typeface="Arial" panose="020B0604020202020204" pitchFamily="34" charset="0"/>
              </a:rPr>
              <a:t>Helmchen</a:t>
            </a:r>
            <a:r>
              <a:rPr lang="en-US" sz="1200" dirty="0">
                <a:latin typeface="Arial" panose="020B0604020202020204" pitchFamily="34" charset="0"/>
                <a:cs typeface="Arial" panose="020B0604020202020204" pitchFamily="34" charset="0"/>
              </a:rPr>
              <a:t>, L. A. (2022). Paying for artificial intelligence in medicine. </a:t>
            </a:r>
            <a:r>
              <a:rPr lang="en-US" sz="1200" i="1" dirty="0" err="1">
                <a:latin typeface="Arial" panose="020B0604020202020204" pitchFamily="34" charset="0"/>
                <a:cs typeface="Arial" panose="020B0604020202020204" pitchFamily="34" charset="0"/>
              </a:rPr>
              <a:t>npj</a:t>
            </a:r>
            <a:r>
              <a:rPr lang="en-US" sz="1200" i="1" dirty="0">
                <a:latin typeface="Arial" panose="020B0604020202020204" pitchFamily="34" charset="0"/>
                <a:cs typeface="Arial" panose="020B0604020202020204" pitchFamily="34" charset="0"/>
              </a:rPr>
              <a:t> Digital Medicine, 5</a:t>
            </a:r>
            <a:r>
              <a:rPr lang="en-US" sz="1200" dirty="0">
                <a:latin typeface="Arial" panose="020B0604020202020204" pitchFamily="34" charset="0"/>
                <a:cs typeface="Arial" panose="020B0604020202020204" pitchFamily="34" charset="0"/>
              </a:rPr>
              <a:t>, 63. </a:t>
            </a:r>
            <a:r>
              <a:rPr lang="en-US" sz="1200" dirty="0">
                <a:latin typeface="Arial" panose="020B0604020202020204" pitchFamily="34" charset="0"/>
                <a:cs typeface="Arial" panose="020B0604020202020204" pitchFamily="34" charset="0"/>
                <a:hlinkClick r:id="rId4"/>
              </a:rPr>
              <a:t>https://doi.org/10.1038/s41746-022-00609-6</a:t>
            </a:r>
            <a:endParaRPr lang="en-US" sz="1200" dirty="0">
              <a:latin typeface="Arial" panose="020B0604020202020204" pitchFamily="34" charset="0"/>
              <a:cs typeface="Arial" panose="020B0604020202020204" pitchFamily="34" charset="0"/>
            </a:endParaRPr>
          </a:p>
          <a:p>
            <a:pPr algn="just">
              <a:buFont typeface="+mj-lt"/>
              <a:buAutoNum type="arabicPeriod"/>
            </a:pPr>
            <a:r>
              <a:rPr lang="en-US" sz="1200" dirty="0">
                <a:latin typeface="Arial" panose="020B0604020202020204" pitchFamily="34" charset="0"/>
                <a:cs typeface="Arial" panose="020B0604020202020204" pitchFamily="34" charset="0"/>
              </a:rPr>
              <a:t>Pearl, J. (2019). The limitations of black-box models and the need for causal reasoning. </a:t>
            </a:r>
            <a:r>
              <a:rPr lang="en-US" sz="1200" i="1" dirty="0">
                <a:latin typeface="Arial" panose="020B0604020202020204" pitchFamily="34" charset="0"/>
                <a:cs typeface="Arial" panose="020B0604020202020204" pitchFamily="34" charset="0"/>
              </a:rPr>
              <a:t>Journal of Artificial Intelligence Research, 64</a:t>
            </a:r>
            <a:r>
              <a:rPr lang="en-US" sz="1200" dirty="0">
                <a:latin typeface="Arial" panose="020B0604020202020204" pitchFamily="34" charset="0"/>
                <a:cs typeface="Arial" panose="020B0604020202020204" pitchFamily="34" charset="0"/>
              </a:rPr>
              <a:t>, 247–254.</a:t>
            </a:r>
          </a:p>
          <a:p>
            <a:pPr algn="just">
              <a:buFont typeface="+mj-lt"/>
              <a:buAutoNum type="arabicPeriod"/>
            </a:pPr>
            <a:r>
              <a:rPr lang="en-US" sz="1200" dirty="0">
                <a:latin typeface="Arial" panose="020B0604020202020204" pitchFamily="34" charset="0"/>
                <a:cs typeface="Arial" panose="020B0604020202020204" pitchFamily="34" charset="0"/>
              </a:rPr>
              <a:t>Pearl, J., &amp; Mackenzie, D. (2018). </a:t>
            </a:r>
            <a:r>
              <a:rPr lang="en-US" sz="1200" i="1" dirty="0">
                <a:latin typeface="Arial" panose="020B0604020202020204" pitchFamily="34" charset="0"/>
                <a:cs typeface="Arial" panose="020B0604020202020204" pitchFamily="34" charset="0"/>
              </a:rPr>
              <a:t>The book of why: The new science of cause and effect</a:t>
            </a:r>
            <a:r>
              <a:rPr lang="en-US" sz="1200" dirty="0">
                <a:latin typeface="Arial" panose="020B0604020202020204" pitchFamily="34" charset="0"/>
                <a:cs typeface="Arial" panose="020B0604020202020204" pitchFamily="34" charset="0"/>
              </a:rPr>
              <a:t>. Basic Books.</a:t>
            </a:r>
          </a:p>
          <a:p>
            <a:pPr algn="just">
              <a:buFont typeface="+mj-lt"/>
              <a:buAutoNum type="arabicPeriod"/>
            </a:pPr>
            <a:r>
              <a:rPr lang="en-US" sz="1200" dirty="0">
                <a:latin typeface="Arial" panose="020B0604020202020204" pitchFamily="34" charset="0"/>
                <a:cs typeface="Arial" panose="020B0604020202020204" pitchFamily="34" charset="0"/>
              </a:rPr>
              <a:t>Provost, F., &amp; Fawcett, T. (2013). </a:t>
            </a:r>
            <a:r>
              <a:rPr lang="en-US" sz="1200" i="1" dirty="0">
                <a:latin typeface="Arial" panose="020B0604020202020204" pitchFamily="34" charset="0"/>
                <a:cs typeface="Arial" panose="020B0604020202020204" pitchFamily="34" charset="0"/>
              </a:rPr>
              <a:t>Data science for business: What you need to know about data mining and data-analytic thinking</a:t>
            </a:r>
            <a:r>
              <a:rPr lang="en-US" sz="1200" dirty="0">
                <a:latin typeface="Arial" panose="020B0604020202020204" pitchFamily="34" charset="0"/>
                <a:cs typeface="Arial" panose="020B0604020202020204" pitchFamily="34" charset="0"/>
              </a:rPr>
              <a:t>. O’Reilly Media.</a:t>
            </a:r>
          </a:p>
          <a:p>
            <a:pPr algn="just">
              <a:buFont typeface="+mj-lt"/>
              <a:buAutoNum type="arabicPeriod"/>
            </a:pPr>
            <a:r>
              <a:rPr lang="en-US" sz="1200" dirty="0">
                <a:latin typeface="Arial" panose="020B0604020202020204" pitchFamily="34" charset="0"/>
                <a:cs typeface="Arial" panose="020B0604020202020204" pitchFamily="34" charset="0"/>
              </a:rPr>
              <a:t>Schwartz, R., Dodge, J., Smith, N. A., &amp; </a:t>
            </a:r>
            <a:r>
              <a:rPr lang="en-US" sz="1200" dirty="0" err="1">
                <a:latin typeface="Arial" panose="020B0604020202020204" pitchFamily="34" charset="0"/>
                <a:cs typeface="Arial" panose="020B0604020202020204" pitchFamily="34" charset="0"/>
              </a:rPr>
              <a:t>Etzioni</a:t>
            </a:r>
            <a:r>
              <a:rPr lang="en-US" sz="1200" dirty="0">
                <a:latin typeface="Arial" panose="020B0604020202020204" pitchFamily="34" charset="0"/>
                <a:cs typeface="Arial" panose="020B0604020202020204" pitchFamily="34" charset="0"/>
              </a:rPr>
              <a:t>, O. (2020). Green AI. </a:t>
            </a:r>
            <a:r>
              <a:rPr lang="en-US" sz="1200" i="1" dirty="0">
                <a:latin typeface="Arial" panose="020B0604020202020204" pitchFamily="34" charset="0"/>
                <a:cs typeface="Arial" panose="020B0604020202020204" pitchFamily="34" charset="0"/>
              </a:rPr>
              <a:t>Communications of the ACM, 63</a:t>
            </a:r>
            <a:r>
              <a:rPr lang="en-US" sz="1200" dirty="0">
                <a:latin typeface="Arial" panose="020B0604020202020204" pitchFamily="34" charset="0"/>
                <a:cs typeface="Arial" panose="020B0604020202020204" pitchFamily="34" charset="0"/>
              </a:rPr>
              <a:t>(12), 54–63. </a:t>
            </a:r>
            <a:r>
              <a:rPr lang="en-US" sz="1200" dirty="0">
                <a:latin typeface="Arial" panose="020B0604020202020204" pitchFamily="34" charset="0"/>
                <a:cs typeface="Arial" panose="020B0604020202020204" pitchFamily="34" charset="0"/>
                <a:hlinkClick r:id="rId5"/>
              </a:rPr>
              <a:t>https://doi.org/10.1145/3381831</a:t>
            </a:r>
            <a:endParaRPr lang="en-US" sz="1200" dirty="0">
              <a:latin typeface="Arial" panose="020B0604020202020204" pitchFamily="34" charset="0"/>
              <a:cs typeface="Arial" panose="020B0604020202020204" pitchFamily="34" charset="0"/>
            </a:endParaRPr>
          </a:p>
          <a:p>
            <a:pPr algn="just">
              <a:buFont typeface="+mj-lt"/>
              <a:buAutoNum type="arabicPeriod"/>
            </a:pPr>
            <a:r>
              <a:rPr lang="en-US" sz="1200" dirty="0" err="1">
                <a:latin typeface="Arial" panose="020B0604020202020204" pitchFamily="34" charset="0"/>
                <a:cs typeface="Arial" panose="020B0604020202020204" pitchFamily="34" charset="0"/>
              </a:rPr>
              <a:t>Strubell</a:t>
            </a:r>
            <a:r>
              <a:rPr lang="en-US" sz="1200" dirty="0">
                <a:latin typeface="Arial" panose="020B0604020202020204" pitchFamily="34" charset="0"/>
                <a:cs typeface="Arial" panose="020B0604020202020204" pitchFamily="34" charset="0"/>
              </a:rPr>
              <a:t>, E., Ganesh, A., &amp; McCallum, A. (2020). Energy and policy considerations for modern deep learning research. </a:t>
            </a:r>
            <a:r>
              <a:rPr lang="en-US" sz="1200" i="1" dirty="0">
                <a:latin typeface="Arial" panose="020B0604020202020204" pitchFamily="34" charset="0"/>
                <a:cs typeface="Arial" panose="020B0604020202020204" pitchFamily="34" charset="0"/>
              </a:rPr>
              <a:t>Proceedings of the AAAI Conference on Artificial Intelligence, 34</a:t>
            </a:r>
            <a:r>
              <a:rPr lang="en-US" sz="1200" dirty="0">
                <a:latin typeface="Arial" panose="020B0604020202020204" pitchFamily="34" charset="0"/>
                <a:cs typeface="Arial" panose="020B0604020202020204" pitchFamily="34" charset="0"/>
              </a:rPr>
              <a:t>(09), 13693–13696. </a:t>
            </a:r>
            <a:r>
              <a:rPr lang="en-US" sz="1200" dirty="0">
                <a:latin typeface="Arial" panose="020B0604020202020204" pitchFamily="34" charset="0"/>
                <a:cs typeface="Arial" panose="020B0604020202020204" pitchFamily="34" charset="0"/>
                <a:hlinkClick r:id="rId6"/>
              </a:rPr>
              <a:t>https://doi.org/10.1609/aaai.v34i09.7123</a:t>
            </a:r>
            <a:endParaRPr lang="en-US" sz="1200" dirty="0">
              <a:latin typeface="Arial" panose="020B0604020202020204" pitchFamily="34" charset="0"/>
              <a:cs typeface="Arial" panose="020B0604020202020204" pitchFamily="34" charset="0"/>
            </a:endParaRPr>
          </a:p>
          <a:p>
            <a:pPr algn="just">
              <a:buFont typeface="+mj-lt"/>
              <a:buAutoNum type="arabicPeriod"/>
            </a:pPr>
            <a:r>
              <a:rPr lang="en-US" sz="1200" dirty="0" err="1">
                <a:latin typeface="Arial" panose="020B0604020202020204" pitchFamily="34" charset="0"/>
                <a:cs typeface="Arial" panose="020B0604020202020204" pitchFamily="34" charset="0"/>
              </a:rPr>
              <a:t>Tukey</a:t>
            </a:r>
            <a:r>
              <a:rPr lang="en-US" sz="1200" dirty="0">
                <a:latin typeface="Arial" panose="020B0604020202020204" pitchFamily="34" charset="0"/>
                <a:cs typeface="Arial" panose="020B0604020202020204" pitchFamily="34" charset="0"/>
              </a:rPr>
              <a:t>, J. W. (1977). </a:t>
            </a:r>
            <a:r>
              <a:rPr lang="en-US" sz="1200" i="1" dirty="0">
                <a:latin typeface="Arial" panose="020B0604020202020204" pitchFamily="34" charset="0"/>
                <a:cs typeface="Arial" panose="020B0604020202020204" pitchFamily="34" charset="0"/>
              </a:rPr>
              <a:t>Exploratory data analysis</a:t>
            </a:r>
            <a:r>
              <a:rPr lang="en-US" sz="1200" dirty="0">
                <a:latin typeface="Arial" panose="020B0604020202020204" pitchFamily="34" charset="0"/>
                <a:cs typeface="Arial" panose="020B0604020202020204" pitchFamily="34" charset="0"/>
              </a:rPr>
              <a:t>. Addison-Wesley.</a:t>
            </a:r>
          </a:p>
          <a:p>
            <a:pPr algn="just">
              <a:buFont typeface="+mj-lt"/>
              <a:buAutoNum type="arabicPeriod"/>
            </a:pPr>
            <a:r>
              <a:rPr lang="en-US" sz="1200" dirty="0">
                <a:latin typeface="Arial" panose="020B0604020202020204" pitchFamily="34" charset="0"/>
                <a:cs typeface="Arial" panose="020B0604020202020204" pitchFamily="34" charset="0"/>
              </a:rPr>
              <a:t>Russell, S., &amp; </a:t>
            </a:r>
            <a:r>
              <a:rPr lang="en-US" sz="1200" dirty="0" err="1">
                <a:latin typeface="Arial" panose="020B0604020202020204" pitchFamily="34" charset="0"/>
                <a:cs typeface="Arial" panose="020B0604020202020204" pitchFamily="34" charset="0"/>
              </a:rPr>
              <a:t>Norvig</a:t>
            </a:r>
            <a:r>
              <a:rPr lang="en-US" sz="1200" dirty="0">
                <a:latin typeface="Arial" panose="020B0604020202020204" pitchFamily="34" charset="0"/>
                <a:cs typeface="Arial" panose="020B0604020202020204" pitchFamily="34" charset="0"/>
              </a:rPr>
              <a:t>, P. (2021). Artificial Intelligence: A Modern Approach (4th ed.). Pearson.</a:t>
            </a:r>
          </a:p>
          <a:p>
            <a:pPr algn="just">
              <a:buFont typeface="+mj-lt"/>
              <a:buAutoNum type="arabicPeriod"/>
            </a:pPr>
            <a:r>
              <a:rPr lang="en-US" sz="1200" dirty="0">
                <a:latin typeface="Arial" panose="020B0604020202020204" pitchFamily="34" charset="0"/>
                <a:cs typeface="Arial" panose="020B0604020202020204" pitchFamily="34" charset="0"/>
              </a:rPr>
              <a:t>Savage, N. (2022). AI co-pilots for scientists. Nature, 606(7914), 220-223. </a:t>
            </a:r>
            <a:r>
              <a:rPr lang="en-US" sz="1200" dirty="0">
                <a:latin typeface="Arial" panose="020B0604020202020204" pitchFamily="34" charset="0"/>
                <a:cs typeface="Arial" panose="020B0604020202020204" pitchFamily="34" charset="0"/>
                <a:hlinkClick r:id="rId7"/>
              </a:rPr>
              <a:t>https://doi.org/10.1038/d41586-022-01612-3</a:t>
            </a:r>
            <a:endParaRPr lang="en-US" sz="1200" dirty="0">
              <a:latin typeface="Arial" panose="020B0604020202020204" pitchFamily="34" charset="0"/>
              <a:cs typeface="Arial" panose="020B0604020202020204" pitchFamily="34" charset="0"/>
            </a:endParaRPr>
          </a:p>
          <a:p>
            <a:pPr algn="just">
              <a:buFont typeface="+mj-lt"/>
              <a:buAutoNum type="arabicPeriod"/>
            </a:pPr>
            <a:r>
              <a:rPr lang="en-US" sz="1200" dirty="0">
                <a:latin typeface="Arial" panose="020B0604020202020204" pitchFamily="34" charset="0"/>
                <a:cs typeface="Arial" panose="020B0604020202020204" pitchFamily="34" charset="0"/>
              </a:rPr>
              <a:t>Wilkinson, M. D., et al. (2016). The FAIR Guiding Principles for scientific data management and stewardship. Scientific Data, 3(1), 160018. </a:t>
            </a:r>
            <a:r>
              <a:rPr lang="en-US" sz="1200" dirty="0">
                <a:latin typeface="Arial" panose="020B0604020202020204" pitchFamily="34" charset="0"/>
                <a:cs typeface="Arial" panose="020B0604020202020204" pitchFamily="34" charset="0"/>
                <a:hlinkClick r:id="rId8"/>
              </a:rPr>
              <a:t>https://doi.org/10.1038/sdata.2016.18</a:t>
            </a:r>
            <a:endParaRPr lang="en-US" sz="1200" dirty="0">
              <a:latin typeface="Arial" panose="020B0604020202020204" pitchFamily="34" charset="0"/>
              <a:cs typeface="Arial" panose="020B0604020202020204" pitchFamily="34" charset="0"/>
            </a:endParaRPr>
          </a:p>
          <a:p>
            <a:pPr algn="just">
              <a:buFont typeface="+mj-lt"/>
              <a:buAutoNum type="arabicPeriod"/>
            </a:pPr>
            <a:r>
              <a:rPr lang="en-US" sz="1200" dirty="0">
                <a:latin typeface="Arial" panose="020B0604020202020204" pitchFamily="34" charset="0"/>
                <a:cs typeface="Arial" panose="020B0604020202020204" pitchFamily="34" charset="0"/>
              </a:rPr>
              <a:t>Wooldridge, M. (2009). An Introduction to Multi-Agent Systems (2nd ed.). Wiley.</a:t>
            </a:r>
          </a:p>
          <a:p>
            <a:pPr algn="just">
              <a:buFont typeface="+mj-lt"/>
              <a:buAutoNum type="arabicPeriod"/>
            </a:pPr>
            <a:r>
              <a:rPr lang="en-US" altLang="en-US" sz="1200" dirty="0">
                <a:latin typeface="Arial" panose="020B0604020202020204" pitchFamily="34" charset="0"/>
                <a:cs typeface="Arial" panose="020B0604020202020204" pitchFamily="34" charset="0"/>
              </a:rPr>
              <a:t>Waskom, M. (2021). </a:t>
            </a:r>
            <a:r>
              <a:rPr lang="en-US" altLang="en-US" sz="1200" i="1" dirty="0" err="1">
                <a:latin typeface="Arial" panose="020B0604020202020204" pitchFamily="34" charset="0"/>
                <a:cs typeface="Arial" panose="020B0604020202020204" pitchFamily="34" charset="0"/>
              </a:rPr>
              <a:t>Seaborn</a:t>
            </a:r>
            <a:r>
              <a:rPr lang="en-US" altLang="en-US" sz="1200" i="1" dirty="0">
                <a:latin typeface="Arial" panose="020B0604020202020204" pitchFamily="34" charset="0"/>
                <a:cs typeface="Arial" panose="020B0604020202020204" pitchFamily="34" charset="0"/>
              </a:rPr>
              <a:t>: Statistical data visualization</a:t>
            </a:r>
            <a:r>
              <a:rPr lang="en-US" altLang="en-US" sz="1200" dirty="0">
                <a:latin typeface="Arial" panose="020B0604020202020204" pitchFamily="34" charset="0"/>
                <a:cs typeface="Arial" panose="020B0604020202020204" pitchFamily="34" charset="0"/>
              </a:rPr>
              <a:t>. Journal of Open Source Software, 6(60), 3021.</a:t>
            </a:r>
          </a:p>
          <a:p>
            <a:pPr algn="just">
              <a:buFont typeface="+mj-lt"/>
              <a:buAutoNum type="arabicPeriod"/>
            </a:pPr>
            <a:r>
              <a:rPr lang="en-US" sz="1200" dirty="0">
                <a:latin typeface="Arial" panose="020B0604020202020204" pitchFamily="34" charset="0"/>
                <a:cs typeface="Arial" panose="020B0604020202020204" pitchFamily="34" charset="0"/>
              </a:rPr>
              <a:t>Wasserman, L. (2004). </a:t>
            </a:r>
            <a:r>
              <a:rPr lang="en-US" sz="1200" i="1" dirty="0">
                <a:latin typeface="Arial" panose="020B0604020202020204" pitchFamily="34" charset="0"/>
                <a:cs typeface="Arial" panose="020B0604020202020204" pitchFamily="34" charset="0"/>
              </a:rPr>
              <a:t>All of statistics: A concise course in statistical inference</a:t>
            </a:r>
            <a:r>
              <a:rPr lang="en-US" sz="1200" dirty="0">
                <a:latin typeface="Arial" panose="020B0604020202020204" pitchFamily="34" charset="0"/>
                <a:cs typeface="Arial" panose="020B0604020202020204" pitchFamily="34" charset="0"/>
              </a:rPr>
              <a:t>. Springer.</a:t>
            </a:r>
          </a:p>
          <a:p>
            <a:pPr algn="just">
              <a:buFont typeface="+mj-lt"/>
              <a:buAutoNum type="arabicPeriod"/>
            </a:pPr>
            <a:r>
              <a:rPr lang="en-US" sz="1200" dirty="0" err="1">
                <a:latin typeface="Arial" panose="020B0604020202020204" pitchFamily="34" charset="0"/>
                <a:cs typeface="Arial" panose="020B0604020202020204" pitchFamily="34" charset="0"/>
              </a:rPr>
              <a:t>Zaharia</a:t>
            </a:r>
            <a:r>
              <a:rPr lang="en-US" sz="1200" dirty="0">
                <a:latin typeface="Arial" panose="020B0604020202020204" pitchFamily="34" charset="0"/>
                <a:cs typeface="Arial" panose="020B0604020202020204" pitchFamily="34" charset="0"/>
              </a:rPr>
              <a:t>, M., Chowdhury, M., Franklin, M. J., </a:t>
            </a:r>
            <a:r>
              <a:rPr lang="en-US" sz="1200" dirty="0" err="1">
                <a:latin typeface="Arial" panose="020B0604020202020204" pitchFamily="34" charset="0"/>
                <a:cs typeface="Arial" panose="020B0604020202020204" pitchFamily="34" charset="0"/>
              </a:rPr>
              <a:t>Shenker</a:t>
            </a:r>
            <a:r>
              <a:rPr lang="en-US" sz="1200" dirty="0">
                <a:latin typeface="Arial" panose="020B0604020202020204" pitchFamily="34" charset="0"/>
                <a:cs typeface="Arial" panose="020B0604020202020204" pitchFamily="34" charset="0"/>
              </a:rPr>
              <a:t>, S., &amp; </a:t>
            </a:r>
            <a:r>
              <a:rPr lang="en-US" sz="1200" dirty="0" err="1">
                <a:latin typeface="Arial" panose="020B0604020202020204" pitchFamily="34" charset="0"/>
                <a:cs typeface="Arial" panose="020B0604020202020204" pitchFamily="34" charset="0"/>
              </a:rPr>
              <a:t>Stoica</a:t>
            </a:r>
            <a:r>
              <a:rPr lang="en-US" sz="1200" dirty="0">
                <a:latin typeface="Arial" panose="020B0604020202020204" pitchFamily="34" charset="0"/>
                <a:cs typeface="Arial" panose="020B0604020202020204" pitchFamily="34" charset="0"/>
              </a:rPr>
              <a:t>, I. (2016). Apache Spark: A unified engine for big data processing. </a:t>
            </a:r>
            <a:r>
              <a:rPr lang="en-US" sz="1200" i="1" dirty="0">
                <a:latin typeface="Arial" panose="020B0604020202020204" pitchFamily="34" charset="0"/>
                <a:cs typeface="Arial" panose="020B0604020202020204" pitchFamily="34" charset="0"/>
              </a:rPr>
              <a:t>Communications of the ACM, 59</a:t>
            </a:r>
            <a:r>
              <a:rPr lang="en-US" sz="1200" dirty="0">
                <a:latin typeface="Arial" panose="020B0604020202020204" pitchFamily="34" charset="0"/>
                <a:cs typeface="Arial" panose="020B0604020202020204" pitchFamily="34" charset="0"/>
              </a:rPr>
              <a:t>(11), 56–65.</a:t>
            </a:r>
          </a:p>
          <a:p>
            <a:pPr algn="just">
              <a:buFont typeface="+mj-lt"/>
              <a:buAutoNum type="arabicPeriod"/>
            </a:pPr>
            <a:r>
              <a:rPr lang="en-US" sz="1200" dirty="0" err="1">
                <a:latin typeface="Arial" panose="020B0604020202020204" pitchFamily="34" charset="0"/>
                <a:cs typeface="Arial" panose="020B0604020202020204" pitchFamily="34" charset="0"/>
              </a:rPr>
              <a:t>Zanzotto</a:t>
            </a:r>
            <a:r>
              <a:rPr lang="en-US" sz="1200" dirty="0">
                <a:latin typeface="Arial" panose="020B0604020202020204" pitchFamily="34" charset="0"/>
                <a:cs typeface="Arial" panose="020B0604020202020204" pitchFamily="34" charset="0"/>
              </a:rPr>
              <a:t>, F. M. (2020). Viewpoint: Human-in-the-loop artificial intelligence. </a:t>
            </a:r>
            <a:r>
              <a:rPr lang="en-US" sz="1200" i="1" dirty="0">
                <a:latin typeface="Arial" panose="020B0604020202020204" pitchFamily="34" charset="0"/>
                <a:cs typeface="Arial" panose="020B0604020202020204" pitchFamily="34" charset="0"/>
              </a:rPr>
              <a:t>Communications of the ACM, 63</a:t>
            </a:r>
            <a:r>
              <a:rPr lang="en-US" sz="1200" dirty="0">
                <a:latin typeface="Arial" panose="020B0604020202020204" pitchFamily="34" charset="0"/>
                <a:cs typeface="Arial" panose="020B0604020202020204" pitchFamily="34" charset="0"/>
              </a:rPr>
              <a:t>(3), 33–35. </a:t>
            </a:r>
            <a:r>
              <a:rPr lang="en-US" sz="1200" dirty="0">
                <a:latin typeface="Arial" panose="020B0604020202020204" pitchFamily="34" charset="0"/>
                <a:cs typeface="Arial" panose="020B0604020202020204" pitchFamily="34" charset="0"/>
                <a:hlinkClick r:id="rId9"/>
              </a:rPr>
              <a:t>https://doi.org/10.1145/3361125</a:t>
            </a:r>
            <a:endParaRPr lang="en-US" sz="1200" dirty="0">
              <a:latin typeface="Arial" panose="020B0604020202020204" pitchFamily="34" charset="0"/>
              <a:cs typeface="Arial" panose="020B0604020202020204" pitchFamily="34" charset="0"/>
            </a:endParaRPr>
          </a:p>
          <a:p>
            <a:pPr algn="just">
              <a:buFont typeface="+mj-lt"/>
              <a:buAutoNum type="arabicPeriod"/>
            </a:pPr>
            <a:r>
              <a:rPr lang="en-US" sz="1200" dirty="0">
                <a:latin typeface="Arial" panose="020B0604020202020204" pitchFamily="34" charset="0"/>
                <a:cs typeface="Arial" panose="020B0604020202020204" pitchFamily="34" charset="0"/>
              </a:rPr>
              <a:t>Zheng, A., &amp; </a:t>
            </a:r>
            <a:r>
              <a:rPr lang="en-US" sz="1200" dirty="0" err="1">
                <a:latin typeface="Arial" panose="020B0604020202020204" pitchFamily="34" charset="0"/>
                <a:cs typeface="Arial" panose="020B0604020202020204" pitchFamily="34" charset="0"/>
              </a:rPr>
              <a:t>Casari</a:t>
            </a:r>
            <a:r>
              <a:rPr lang="en-US" sz="1200" dirty="0">
                <a:latin typeface="Arial" panose="020B0604020202020204" pitchFamily="34" charset="0"/>
                <a:cs typeface="Arial" panose="020B0604020202020204" pitchFamily="34" charset="0"/>
              </a:rPr>
              <a:t>, A. (2018). </a:t>
            </a:r>
            <a:r>
              <a:rPr lang="en-US" sz="1200" i="1" dirty="0">
                <a:latin typeface="Arial" panose="020B0604020202020204" pitchFamily="34" charset="0"/>
                <a:cs typeface="Arial" panose="020B0604020202020204" pitchFamily="34" charset="0"/>
              </a:rPr>
              <a:t>Feature engineering for machine learning: Principles and techniques for data scientists</a:t>
            </a:r>
            <a:r>
              <a:rPr lang="en-US" sz="1200" dirty="0">
                <a:latin typeface="Arial" panose="020B0604020202020204" pitchFamily="34" charset="0"/>
                <a:cs typeface="Arial" panose="020B0604020202020204" pitchFamily="34" charset="0"/>
              </a:rPr>
              <a:t>. O’Reilly Media.</a:t>
            </a:r>
          </a:p>
          <a:p>
            <a:pPr algn="just">
              <a:buFont typeface="+mj-lt"/>
              <a:buAutoNum type="arabicPeriod"/>
            </a:pP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3155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6712" y="4188332"/>
            <a:ext cx="6096000" cy="1477328"/>
          </a:xfrm>
          <a:prstGeom prst="rect">
            <a:avLst/>
          </a:prstGeom>
        </p:spPr>
        <p:txBody>
          <a:bodyPr>
            <a:spAutoFit/>
          </a:bodyPr>
          <a:lstStyle/>
          <a:p>
            <a:r>
              <a:rPr lang="en-US" dirty="0">
                <a:hlinkClick r:id="rId2"/>
              </a:rPr>
              <a:t>https://www.youtube.com/watch?v=0YdpwSYMY6I</a:t>
            </a:r>
            <a:endParaRPr lang="en-US" dirty="0"/>
          </a:p>
          <a:p>
            <a:endParaRPr lang="en-US" dirty="0"/>
          </a:p>
          <a:p>
            <a:r>
              <a:rPr lang="en-US" dirty="0">
                <a:hlinkClick r:id="rId3"/>
              </a:rPr>
              <a:t>https://www.youtube.com/watch?v=E0Hmnixke2g</a:t>
            </a:r>
            <a:endParaRPr lang="en-US" dirty="0"/>
          </a:p>
          <a:p>
            <a:endParaRPr lang="ro-RO" dirty="0"/>
          </a:p>
          <a:p>
            <a:r>
              <a:rPr lang="en-US" dirty="0"/>
              <a:t>https://www.youtube.com/@programmingwithmosh</a:t>
            </a:r>
          </a:p>
        </p:txBody>
      </p:sp>
      <p:sp>
        <p:nvSpPr>
          <p:cNvPr id="5" name="Rectangle 4"/>
          <p:cNvSpPr/>
          <p:nvPr/>
        </p:nvSpPr>
        <p:spPr>
          <a:xfrm>
            <a:off x="442912" y="3198167"/>
            <a:ext cx="11749088" cy="646331"/>
          </a:xfrm>
          <a:prstGeom prst="rect">
            <a:avLst/>
          </a:prstGeom>
        </p:spPr>
        <p:txBody>
          <a:bodyPr wrap="square">
            <a:spAutoFit/>
          </a:bodyPr>
          <a:lstStyle/>
          <a:p>
            <a:r>
              <a:rPr lang="en-US" dirty="0"/>
              <a:t>https://eng.libretexts.org/Bookshelves/Data_Science/Principles_of_Data_Science_(OpenStax)/01%3A_What_Are_Data_and_Data_Science/1.01%3A_What_Is_Data_Science</a:t>
            </a:r>
          </a:p>
        </p:txBody>
      </p:sp>
      <p:sp>
        <p:nvSpPr>
          <p:cNvPr id="6" name="Rectangle 5"/>
          <p:cNvSpPr/>
          <p:nvPr/>
        </p:nvSpPr>
        <p:spPr>
          <a:xfrm>
            <a:off x="366712" y="2485002"/>
            <a:ext cx="9515475" cy="369332"/>
          </a:xfrm>
          <a:prstGeom prst="rect">
            <a:avLst/>
          </a:prstGeom>
        </p:spPr>
        <p:txBody>
          <a:bodyPr wrap="square">
            <a:spAutoFit/>
          </a:bodyPr>
          <a:lstStyle/>
          <a:p>
            <a:r>
              <a:rPr lang="en-US" dirty="0"/>
              <a:t>https://azure.microsoft.com/en-gb/resources/cloud-computing-dictionary/what-is-data-science/</a:t>
            </a:r>
          </a:p>
        </p:txBody>
      </p:sp>
      <p:sp>
        <p:nvSpPr>
          <p:cNvPr id="7" name="Rectangle 6"/>
          <p:cNvSpPr/>
          <p:nvPr/>
        </p:nvSpPr>
        <p:spPr>
          <a:xfrm>
            <a:off x="366712" y="993071"/>
            <a:ext cx="11734800" cy="1200329"/>
          </a:xfrm>
          <a:prstGeom prst="rect">
            <a:avLst/>
          </a:prstGeom>
        </p:spPr>
        <p:txBody>
          <a:bodyPr wrap="square">
            <a:spAutoFit/>
          </a:bodyPr>
          <a:lstStyle/>
          <a:p>
            <a:r>
              <a:rPr lang="en-US" dirty="0"/>
              <a:t>IBM. (</a:t>
            </a:r>
            <a:r>
              <a:rPr lang="en-US" dirty="0" err="1"/>
              <a:t>n.d.</a:t>
            </a:r>
            <a:r>
              <a:rPr lang="en-US" dirty="0"/>
              <a:t>). What is Artificial Intelligence (AI)?. IBM Cloud Learn Hub.</a:t>
            </a:r>
            <a:r>
              <a:rPr lang="ro-RO" dirty="0"/>
              <a:t> </a:t>
            </a:r>
            <a:r>
              <a:rPr lang="en-US" dirty="0">
                <a:hlinkClick r:id="rId4"/>
              </a:rPr>
              <a:t>https://www.ibm.com/cloud/learn/what-is-artificial-intelligence</a:t>
            </a:r>
            <a:endParaRPr lang="en-US" dirty="0"/>
          </a:p>
          <a:p>
            <a:endParaRPr lang="en-US" dirty="0"/>
          </a:p>
          <a:p>
            <a:r>
              <a:rPr lang="en-US" dirty="0"/>
              <a:t>Google AI. (2020). Machine Learning Education. https://ai.google/education</a:t>
            </a:r>
          </a:p>
        </p:txBody>
      </p:sp>
    </p:spTree>
    <p:extLst>
      <p:ext uri="{BB962C8B-B14F-4D97-AF65-F5344CB8AC3E}">
        <p14:creationId xmlns:p14="http://schemas.microsoft.com/office/powerpoint/2010/main" val="2428449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3350" y="28098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Data Science</a:t>
            </a:r>
          </a:p>
        </p:txBody>
      </p:sp>
      <p:pic>
        <p:nvPicPr>
          <p:cNvPr id="6" name="Picture 5" descr="No alt text provided for this image"/>
          <p:cNvPicPr/>
          <p:nvPr/>
        </p:nvPicPr>
        <p:blipFill rotWithShape="1">
          <a:blip r:embed="rId3">
            <a:extLst>
              <a:ext uri="{28A0092B-C50C-407E-A947-70E740481C1C}">
                <a14:useLocalDpi xmlns:a14="http://schemas.microsoft.com/office/drawing/2010/main" val="0"/>
              </a:ext>
            </a:extLst>
          </a:blip>
          <a:srcRect b="63934"/>
          <a:stretch/>
        </p:blipFill>
        <p:spPr bwMode="auto">
          <a:xfrm>
            <a:off x="8353425" y="0"/>
            <a:ext cx="3838575" cy="1217612"/>
          </a:xfrm>
          <a:prstGeom prst="rect">
            <a:avLst/>
          </a:prstGeom>
          <a:noFill/>
          <a:ln>
            <a:noFill/>
          </a:ln>
          <a:extLst>
            <a:ext uri="{53640926-AAD7-44D8-BBD7-CCE9431645EC}">
              <a14:shadowObscured xmlns:a14="http://schemas.microsoft.com/office/drawing/2010/main"/>
            </a:ext>
          </a:extLst>
        </p:spPr>
      </p:pic>
      <p:graphicFrame>
        <p:nvGraphicFramePr>
          <p:cNvPr id="2" name="Diagram 1"/>
          <p:cNvGraphicFramePr/>
          <p:nvPr>
            <p:extLst>
              <p:ext uri="{D42A27DB-BD31-4B8C-83A1-F6EECF244321}">
                <p14:modId xmlns:p14="http://schemas.microsoft.com/office/powerpoint/2010/main" val="2098283163"/>
              </p:ext>
            </p:extLst>
          </p:nvPr>
        </p:nvGraphicFramePr>
        <p:xfrm>
          <a:off x="1679575" y="1302808"/>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16604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a:t>
            </a:r>
          </a:p>
        </p:txBody>
      </p:sp>
      <p:sp>
        <p:nvSpPr>
          <p:cNvPr id="4" name="TextBox 3"/>
          <p:cNvSpPr txBox="1"/>
          <p:nvPr/>
        </p:nvSpPr>
        <p:spPr>
          <a:xfrm>
            <a:off x="6876288" y="1027906"/>
            <a:ext cx="4026039" cy="369332"/>
          </a:xfrm>
          <a:prstGeom prst="rect">
            <a:avLst/>
          </a:prstGeom>
          <a:noFill/>
        </p:spPr>
        <p:txBody>
          <a:bodyPr wrap="none" rtlCol="0">
            <a:spAutoFit/>
          </a:bodyPr>
          <a:lstStyle/>
          <a:p>
            <a:r>
              <a:rPr lang="en-US" dirty="0"/>
              <a:t>is an interdisciplinary field that combines</a:t>
            </a:r>
          </a:p>
        </p:txBody>
      </p:sp>
      <p:sp>
        <p:nvSpPr>
          <p:cNvPr id="5" name="Rectangle 4"/>
          <p:cNvSpPr/>
          <p:nvPr/>
        </p:nvSpPr>
        <p:spPr>
          <a:xfrm>
            <a:off x="338667" y="5657671"/>
            <a:ext cx="11209865" cy="923330"/>
          </a:xfrm>
          <a:prstGeom prst="rect">
            <a:avLst/>
          </a:prstGeom>
        </p:spPr>
        <p:txBody>
          <a:bodyPr wrap="square">
            <a:spAutoFit/>
          </a:bodyPr>
          <a:lstStyle/>
          <a:p>
            <a:r>
              <a:rPr lang="en-US" b="1" dirty="0" err="1"/>
              <a:t>Maths</a:t>
            </a:r>
            <a:r>
              <a:rPr lang="en-US" b="1" dirty="0"/>
              <a:t>, Computing, Data Engineering, Machine Learning, and Domain Expertise — form </a:t>
            </a:r>
            <a:r>
              <a:rPr lang="en-US" dirty="0"/>
              <a:t>the </a:t>
            </a:r>
            <a:r>
              <a:rPr lang="en-US" dirty="0">
                <a:solidFill>
                  <a:srgbClr val="FF0000"/>
                </a:solidFill>
              </a:rPr>
              <a:t>foundation</a:t>
            </a:r>
            <a:r>
              <a:rPr lang="en-US" dirty="0"/>
              <a:t> of data science. </a:t>
            </a:r>
            <a:endParaRPr lang="ro-RO" dirty="0"/>
          </a:p>
          <a:p>
            <a:r>
              <a:rPr lang="en-US" dirty="0"/>
              <a:t>Mastery of these areas enables us to navigate the complexities of modern data and drive innovation across disciplines.</a:t>
            </a:r>
          </a:p>
        </p:txBody>
      </p:sp>
      <p:pic>
        <p:nvPicPr>
          <p:cNvPr id="9" name="Picture 8"/>
          <p:cNvPicPr/>
          <p:nvPr/>
        </p:nvPicPr>
        <p:blipFill rotWithShape="1">
          <a:blip r:embed="rId3"/>
          <a:srcRect l="33333" t="28262" r="35641" b="17037"/>
          <a:stretch/>
        </p:blipFill>
        <p:spPr bwMode="auto">
          <a:xfrm>
            <a:off x="3143250" y="1690689"/>
            <a:ext cx="6324600" cy="336708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76814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004" y="160844"/>
            <a:ext cx="10515600" cy="1325563"/>
          </a:xfrm>
        </p:spPr>
        <p:txBody>
          <a:bodyPr/>
          <a:lstStyle/>
          <a:p>
            <a:r>
              <a:rPr lang="en-US" b="1" dirty="0"/>
              <a:t>The Complete Data Science Roadmap</a:t>
            </a:r>
          </a:p>
        </p:txBody>
      </p:sp>
      <p:pic>
        <p:nvPicPr>
          <p:cNvPr id="10" name="Content Placeholder 9"/>
          <p:cNvPicPr>
            <a:picLocks noGrp="1"/>
          </p:cNvPicPr>
          <p:nvPr>
            <p:ph idx="1"/>
          </p:nvPr>
        </p:nvPicPr>
        <p:blipFill rotWithShape="1">
          <a:blip r:embed="rId3"/>
          <a:srcRect l="56282" t="37379" r="20385" b="16126"/>
          <a:stretch/>
        </p:blipFill>
        <p:spPr bwMode="auto">
          <a:xfrm>
            <a:off x="4154960" y="1825625"/>
            <a:ext cx="3882080" cy="43513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01952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process</a:t>
            </a:r>
          </a:p>
        </p:txBody>
      </p:sp>
      <p:pic>
        <p:nvPicPr>
          <p:cNvPr id="9" name="Content Placeholder 8"/>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67126" y="2272928"/>
            <a:ext cx="4657748" cy="3456732"/>
          </a:xfrm>
          <a:prstGeom prst="rect">
            <a:avLst/>
          </a:prstGeom>
          <a:noFill/>
        </p:spPr>
      </p:pic>
    </p:spTree>
    <p:extLst>
      <p:ext uri="{BB962C8B-B14F-4D97-AF65-F5344CB8AC3E}">
        <p14:creationId xmlns:p14="http://schemas.microsoft.com/office/powerpoint/2010/main" val="1060022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Analyses</a:t>
            </a:r>
          </a:p>
        </p:txBody>
      </p:sp>
      <p:sp>
        <p:nvSpPr>
          <p:cNvPr id="3" name="Text Placeholder 2"/>
          <p:cNvSpPr>
            <a:spLocks noGrp="1"/>
          </p:cNvSpPr>
          <p:nvPr>
            <p:ph type="body" idx="1"/>
          </p:nvPr>
        </p:nvSpPr>
        <p:spPr/>
        <p:txBody>
          <a:bodyPr/>
          <a:lstStyle/>
          <a:p>
            <a:pPr algn="r"/>
            <a:r>
              <a:rPr lang="en-US" dirty="0"/>
              <a:t>in Data Science</a:t>
            </a:r>
            <a:br>
              <a:rPr lang="en-US" dirty="0"/>
            </a:br>
            <a:endParaRPr lang="en-US" dirty="0"/>
          </a:p>
        </p:txBody>
      </p:sp>
    </p:spTree>
    <p:extLst>
      <p:ext uri="{BB962C8B-B14F-4D97-AF65-F5344CB8AC3E}">
        <p14:creationId xmlns:p14="http://schemas.microsoft.com/office/powerpoint/2010/main" val="1053915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descr="data:image/png;base64,iVBORw0KGgoAAAANSUhEUgAAAlgAAAHICAYAAACS6JQCAAAAAXNSR0IArs4c6QAAIABJREFUeF7snQt4HGX1/8+ZzS6h7ZZbucpFAQW5qlWKgFKk3ZndtKVcAiKIRcGysykIigiI3OQmcvlBd7blIhcFhQjUtsnMLC0UQaVqEQEFlDsoSlrEptA22Z3zn7PO5D9sN9ndZJPupud9Hh9p9p133vczk+Sb8573exCkCQEhIASEgBAQAkJACNSUANZ0NBlMCAgBISAEhIAQEAJCAERgyUsgBISAEBACQkAICIEaExCBVWOgMpwQEAJCQAgIASEgBERgyTsgBISAEBACQkAICIEaExCBVWOgMpwQEAJCQAgIASEgBERgyTsgBISAEBACQkAICIEaExCBVWOgMpwQEAJCQAgIASEgBERgyTsgBISAEBACQkAICIEaExCBVWOgMpwQEAJCQAgIASEgBERgyTsgBISAEBACQkAICIEaExCBVWOgMpwQEAJCQAgIASEgBERgyTsgBISAEBACQkAICIEaExCBVWOgMpwQEAJCQAgIASEgBERgyTsgBISAEBACQkAICIEaExCBVWOgMpwQEAJCQAgIASEgBERgyTsgBISAEBACQkAICIEaExCBVWOgMpwQEAJCQAgIASEgBERgyTsgBISAEBACQkAICIEaExCBVWOgMpwQEAJCQAgIASEgBERgyTsgBISAEBACQkAICIEaExCBVWOgMpwQEAJCQAgIASEgBERgyTsgBISAEBACQkAICIEaExCBVWOgMpwQEAJCQAgIASEgBERgyTsgBISAEBACQkAICIEaExCBVWOgMpwQEAJCQAgIASEgBERgyTsgBISAEBACQkAICIEaExCBVWOgMpwQEAJCQAgIASEgBERgyTsgBISAEBACQkAICIEaExCBVWOgMpwQEAJCQAgIASEgBERgyTsgBISAEBACQkAICIEaExCBVWOgMpwQEAJCQAgIASEgBERgyTsgBISAEBACQkAICIEaExCBVWOgMpwQEAJCQAgIASEgBERgyTsgBISAEBACQkAICIEaExCBVWOgMpwQEAJCQAgIASEgBERgyTsgBISAEBACQkAICIEaExCBVWOgMpwQEAJCQAgIASEgBERgyTsgBISAEBACQkAICIEaExCBVWOgMpwQEAJCQAgIASEgBERgyTsgBISAEBACQkAICIEaExCBVWOgMpwQEAJCQAgIASEgBERgyTsgBISAEBACQkAICIEaExCBVWOgMpwQEAJCQAgIASEgBERgyTsgBISAEBACQkAICIEaExCBVWOgMpwQEAJCQAgIASEgBERgyTsgBISAEBACQkAICIEaExCBVWOgMpwQEAJCQAgIASEgBEaNwEqn05cg4ulEtCCVSqWqebTz5s070HGcSQCwHwDs6/2/AwBPI+IzAPBiPp9/uq2t7alqxpW+QkAICAEhIASEwKZJoC4FVjqd/jEi7ktELG6sVCr16ECPxxNXFwf6fFfX9WsreaTpdPp0RLweAMaV6b+eiG5IpVLnVzKu9BECQkAICAEhIAQ2XQL1KrDeQcRtA49lLQCYAPBIPp9fOmfOnBf8z0qIq8JHRKSmUqlsf492/vz5E/L5/K8A4JAqH//LiDglmUy+VuV10l0ICAEhIASEgBDYRAjUpcDKZDJ/IaJ9Sj0DIrrU3QG8hD/rT1x51/1e13Xe9tugzZs37+OO4/xtKM+YiHZMpVL/GsoYcq0QEAJCQAgIASEwOgnUpcAyDOMnAHBqMfIqxFXhUkSclEwmf188jmEY/wCAnYb4SJ/Xdb2kCBziuHJ5EYFEIjEpn89biqJ0mqZ5Uj0DSiQSOziOswQA1oXDYW3RokUr63m+MjchIASEgBAYHgL1KrC+CQDzg0uuVlx5AuuKZDL5/eA4mUymnYiOqxHOtK7rbTUaq2+YKVOmbNHU1PQDN7n+RJfDjgDACfd/J6LLxo8ff197e3u+1ves5/EaUGB1AsAHzc3N0xYsWPBePbOVuQkBISAEhMDwEKhLgZVOpz+JiH/1lzwYceVd+xtd1w/zx0mn0ycg4i9qjPIkXdfvrdWYsVhsP0VRFgDAxzjJX1GUPwHAZkT0JQDYARHvGDdu3Bnt7e09tbpnvY/TSAKr3lnK/ISAEBACQmBkCNSlwOKlG4bBie3NQxBXPMyLuq7v7aPMZDJpItJriZaI7kylUhtsZw7mHjNmzIj29PR0AMDnEPE00zRZuBGPNX369DG9vb0GAHyViE6zbfuOwdyjEa8RgdWIT03mLASEgBDYtAnUrcDKZDJLHMd5osKE9v6e4kpd1/tOIxqG8SoAfLSWj9wVQm8lk8ldajGmqqpfRcQ7AeBWy7KSvrjyx1ZV9UBE5Pyep8Ph8FGLFi36ICC+zgCAbwEAz+V9AOhUFOXczs7O1/3rfaGCiIsR8WEi+qHfnyNja9euPX/s2LHb5fP5mwGAI2YRAHgeAM6yLGupP048Hr+HiCYDwCmImCSilv76app2DAA8QETXICJbYXwDAJ50HGdaNpt9P7AdegoATACAlWyHEYlEbvTXF5i3yXyIiG01PgkAPUT0q1wul1q6dOmq4DNIJBL7O47DVh2H+3NDxHNM03zY58rrcBwnoSjKCUQ0AwBmAcBYd45vemvmSGJB4HIrGrPZ63dDNBpN+xHFadOmfSSXyz3Bn0UikZZcLrcP548xc8uyeI1946mqeiwi3u9+7WLLsvhZQCU8avGuyRhCQAgIASEwvATqVmDxCcEhiqsCOV3XC2ucO3fuZxRFWVEBzn+6AaMViLjKExFlBZnjOIe0tbX9roKxB+yiaRqLqxOJ6Cjbtq3izvF4fDwRscjYube39wtLlix5Y+bMmVuuX7/+fiI60ttS/AURHQgALBg4CjjDsqzC3AJChYXOe4iYdRwnh4hf9ITnMgDYg4hW8dYkEW3vCa01fLllWX/gcTyB9WUAyBHRX72+nCs2lYi6EfFoy7J4LPAFFoshziVDxHeI6PeO48waM2ZMeN26dQ8BwBcAYCEiLveEzsGIeJe/FerPm8dDRMXVIU+4wu7fRHSQZwx7V1dX1+krVqzo9e75eR6Pu7tbrXcBAOestXpbrLNM07wvsA7Ox2NBys/7t4gYBYAYEfWGQiGts7NzeYkx+fp3vDHZmPa2rq4une9fLLCIKN/b28t2IHs4jnN4Nptl8VZYiqZpdzMiIppi2/af+VlWwmOo75lcLwSEgBAQAsNPoG4Flr/0MlYM5Qgt0XV9KneqYpzjdV1v52sMw9gg2b7UDYPbmOUm1N/nsVhsrKIoiwFgH8dxjsxms89VMlY8Hp9DRDcCwPXRaPR7fgK8pmm+yHilublZ5WTrgMB6x3EcLZvNckQPVFXd0RVZjwDA3sU5XqqqnuoKutsA4DrLsr4bFFiI+APTNK8MRIQ4EsQi8Qk/whYQWH9zBe70zs5O3x6DBQZHytjo9eumad7DY7e2tka6u7tvd6N0M1nLWZb1RGDeLOiOsW37ce47ffr0Cb29veyPthMRHW7b9kuBU3zNoVAo1tHR8Qr3bWlp2T2fz7Mv2iqfhycUv8IiLBwO637ErNSaPfHb6jjOzGw2y1Ew8AQRPzO2/Sg8s2KBtXDhwm5N0852t7uvdhzn2Gw2y/2DzN/yWK2tlEcl74X0EQJCQAgIgY1LoK4FVhWiqD+K39N1/RpPYM1i8VAOtx/x8vsZhtG3pdPftZwTlUqlWBQMugXyr3Zpamo6bPHixWwlMWDzr3HXtRtHmkzTfDlwAQuYDNtd+BGxgXKZPLHBoqbFjz7xWKWu8bfWghEeT/BwnhhHaw7wBUdAYF3kb4Nx31gstouiKI8BQJcvePy5a5rG24+ci3atZVmXlJs3b/P5c/G33RDxatM0LwwC1DTtRwAwm6NGHNXrbx39rZmIZgYFlifctsrlcs3jx49fxduEpQSWv7VLRO22bRdyAFVV1RCRWX3PsqwbquFR7r2Qz4WAEBACQmDjE6hbgVWFuHrN3crKKIrCW1Urent7I4qi8JYT/+8WXdcL24Jz5849UlEUzl8q16qOYCGilkwm7XIDD/T5YARW4Jf5i9Fo9Oj29nbeEuxrqqoej4j3IeL3TNO8phqh4g9SjcDiazwRc5Yv6voTWIGo1F/48RSx2RMAzkfEBex7Vc28NU1jW47LOaLnisXClqbfWCAh4gkAcKxlWQ9WKbDiRPSgt9XJVh+/HD9+/GPFzEsJrNbW1s27u7t5K3QXx3GOyGaz73icvuYL0Wp4DOU9k2uFgBAQAkJgZAjUpcCqVFxxwvPYsWPbTjnlFM6hGbDNnz9/73w+zwnb5VrVOViKoux7xhln9NlKlLtBqc8Hs0VY7nRdsbipRqgMQWD5AqcgYvoTWIGv94sLEe+tVmAFtv0GegxVCywerESSO+d2/UpRlHP8wwSlBBZfq6pqm5vfdR0LT3eo33P+Gyf0+8K4Gh6Deb/kGiEgBISAEBhZAnUnsCoVVwDwuK7rnJxdUbv99tuj69evX11R5yo75XK5Lc4888whj11tkntzc3PeO7HWcBEsL0fMIqJ7/G2z/rBXIww1TeMySuf3d1AgeI9qIljB67w8Mc5X4xOUfPLwtVwup/KhgwEE1p6IyFuinGvGCfgmEZ1v23YhelcNjypfT+kuBISAEBACG4FA3QmsCq0UVkYikb1OO+20d31mhmHwSbovIiJHFf6o6zpHCj7UDMPgX2apGnOumZt7tTYNiBhi36xa5WAFc5l8RtVsEXpeXRXlYKmq6guOt4pzsIqfT5UCiwXPHYh4ZXEOVvG4lQosb11TiOiDlStXPuafVvSEEed1netvO/YnsCZOnBieMGHC/YjINhq/du0v+EBAITGfx6mGR43fXxlOCAgBISAEhoFA3QmsdDqddo/yD2gGSkTnplKpHwfEVclE9OKEdW+bkGsT8lH8WrTuUCh00OzZs1+oxWCBU2kTyxiNzrJt+6d8z8GcIixV069SseHdk32wvlzlKcIPJbmz4Nh2221v9YxTz7Ft+yb/NOLUqVN3CoVCF4RCoev5FGCVAuujvP1GRFH257Jt+yn/2cTj8ZjjOIdGIpFr+MRgpWuOxWLbKYryKDvqB08melYL/B62+RGz/gSWJ6LY54zrbAIRLV65cuXxvlirhkct3jUZQwgIASEgBIaXQN0JLF6uYRhsmnkDO7mXWj4RqalUinNYuC9HTNjzqVRr13X9+OAHhmGwrcD5NcJ6la7rF9RorMIwiUTis47j/NIzAH0SEV8MlMrZDgB+Eo1GU76xpZccz9YIMyv1waqVwGIfLI4WIiJveX3OMxxlz6w+763+crB4rbFY7GOKoixi01DXC4rNOdvdpHw2EOVEdBbNhXGqEViekOHk/oKQYSNPx3GeUhRFJaI4by03NzcfzbYVlQosT1T6FhTvs7mpoih/89Z7CAA8FolEZrIlw0ACKx6P7wEAjxDRzry16Itk//2plEct3zcZSwgIASEgBIaHQF0KLF7qTTfdtE9TU9NlvPVSvPRwOLzD6aef/m9PYLGdwU79CLF/p1KpHYKfZTKZjziOw2ad+w8FKSI+ywGkZDJZ1k6h2vuUKPbM254vENGVpYo9e1tYQSf3dURkOY7z3Ycffvjv/v2rFSqe4JvETuRBUeYLE0T8Jp/KCzi5P4WI3zFNk3ONCm0ggcWfl3Au38CFfpDzDjq5s1B/m4jmBh3iqxFYnsg6nIiuchPbP+2J/7cB4Oe5XO6yJUuW/Jf7DCSwvCjVPYg4qYStRoFXJTyqfZ+kvxAQAkJACIw8gboVWD4KwzDYm2k/73/smr1fcOuvnE9V8TYhjzt//vxdHcf5KedsDRL5E47jnNzW1tZXhmaQ4zTkZf0Jk4ZcjExaCAgBISAEhMAwEKh7gVVuzYMRWDymYRhbeWVUppe7R9Hn7MR9iq7r/6nyulHTXQTWqHmUshAhIASEgBAYJgKbrMBinvfff39o1apV3/ZOdH2mDGMuJbNgwoQJxvHHH89bdptsE4G1yT56WbgQEAJCQAhUSGCTFlhBRoZhTAQArj3I/+tr7mm069wiwfNSqVThOL20/xV7LmXpIGyEgBAQAkJACAiB/xEQgVX0JhRvOZbK4ZKXRwgIASEgBISAEBACAxEQgSUCS75DhIAQEAJCQAgIgRoTEIElAqvGr5QMJwSEgBAQAkJACDScwPJMSDkxfc8RfnyvIeJix3F+lEql3hzhe8vthIAQEAJCQAgIgQYi0FACK51O/wwRT9rIfJevW7fuiHPOOWftRp6H3F4ICAEhIASEgBCoUwINI7BcccXFgftcyTcmT0Q8OZlM3jNScxjIHXyk5jCU+2iadoBXH/C30Wj0pPb2dhGnQwEq1woBISAEhEDdE2gkgXUJIl5cD0SJ6NJUKnXJSM2l0QVWLBbbT1EUm2v2dXV1fc0vcDxS/OQ+QkAICAEhIARGmoAIrEEQb0SBJd5Vg3jQcokQEAJCQAgIgUESaBiBxeubP3/+jo7jTHQc57OIqAEAF80t15Zz4WNE/Es4HP6d4zj5KsfoBYCF+Xx+rlvc+J/vv//+2+edd153uZvW8vNaRLBEYNXyichYQkAICAEhIAQGJtBQAqt4KXPnzp2kKMqVAPClEsu823Eco62tbflACAYag13cEdHQdf2VkXqRpk6dulNTU9NNRNQCABEAeAoRbySiHwLAm5FIpGXhwoUFgTd9+vQxvb29ZwDAtwBgFwBYBwB/VBRF7+zsfJb7aJr2fQC4PDh/InovFAppnZ2dBTaJRGJ/x3GuBYDDAaAZAN4mormRSOTGRYsWfVBq7bFYbBdFUR4DgLeCc/LGm5TP51nULrYs65REInEQ/1tRlE7TNPsOKZSY//sAcGcul7twyZIl/+WxVFU1vIMNmmVZv/PnomnajwAgCQBxy7KeCHydt27PJ6KjbNu2Ruq5yX2EgBAQAkJACAQJNLTA8heSyWS+S0TX+P9GxBOTyeQvqnnUJcaYnkwmubDziLVEIrGD4zidAHCgq42edNfxIhHtCACTPbH1G1/MeOLkNq+OIguMn7v/2wsAZiFijnWTZVl/8PKf9gOANgD4NABchYgv9PT0PLp06dJVmqZNJqKHEJHrK95FRH/nJH4AOBQAbuvq6tL7yZlCTdMyRHRCUKwFRN1FjuMcm81mFycSiYLgCgqs1tbWyJo1a+YR0deI6AlENBHxUCKKA8Djzc3NRy9YsOA9VVWPRcT7iegs27bn8vgzZsyI9vT0dADAFwDgIsuyWHxCa2vr5t3d3Q8BwCccxzk8m82KncaIvb1yIyEgBISAEGgYgTV//vwJ+Xz+PAA4wBUBB3oiYAUiPg8AmWQy+Zq/GMMwTgWAnyDi+clk8mr/6yM9xlBer3g8fgURXUBEl40fP/6y9vb2QlHpeDx+AhHdCQB/8AWWqqoaIv4KAO6wLIsjOcR9Y7HYNEVRHiCi223b1v35lNoiDAiSia7ImWLb9p+5vyfeeOwDHMc5MpvNPldqXf693MjZ9yzLuqHo2p2J6Eu2bb9dSmDF4/E5RHQjIl5qmiZH2Hj+GI/HLyKii4lolm3bP1VVlU+PPkZEj9u2fSL34/E8ITreFZ/LwuHwURxp86NqRPTnlStXHi/J9EN5G+VaISAEhIAQGAqBuo1gGYbB0YkFALB1qQUSEW8ntaVSKRYehWYYxv26rh8f+PdGGWMwD8SPyiDibrzlaZrmy/44pXKwWBytXbt2a0VRVvtbhtx/ypQpu4bD4cfdyNLz0Wj0aN8SoZ8cLBY0ExAxNHbs2C5f0PE4mqaV3WpTVXVHRHwEAF737+VFzJa6UbiHfOFXLLAGWmuxoGptbW32olK7OI5zRDabfUdV1TYW0gDwAEfwfBHoi04i+rYf7RrMs5BrhIAQEAJCQAgMlUBdCqx0Os3bXHdUuLgv6rr+eHHfehmjwjXAQIns/X02ZcqULcLhcBsRfcONZLEwUwL3ezyYGzVAkjvGYrHPK4pykbflNrZozsdalvVgf+vwcqSO9UWOpmmz+DxCMAeqWGAF1rOet3YRMeiLxYL6Ulc4Pe/P38sjY0HVEo1Gl7PgIqK1oVDoCsdxTAA417KsO7kfi6viLctKn4H0EwJCQAgIASFQKwJ1J7AymcxHHcd5DhGLf9H3t+Z3Q6HQXrNnz17pd6iXMap5SNUKrJkzZ265bt06zjc6GBHvdBzngXA4/HxPT88OiqLw11+rRGAFth9f5i07zoeKRCLdvb29c1zhw9uz5QRWYauShc3KlSvnT5gw4X5E5ByoQrSJGRQLLP/fbvL+lgMw6hOInCcGAB2uqOL5cPI8bxletdlmm93l5WL9KxwOz+rp6bkHEXchopht2+9Ww1/6CgEhIASEgBCoJYF6FFjXENF3q1zkj3VdPzcgsOpijGrWUK3A8rbJbgaAc/z8J75ff+OUimDFYrHtFEV5lCNffr6UP+fA6cNyAmtrz6X9TSI6PxQK2Y7jdATzv4oFVn/bmP3x8udJRH9TFOUXRGQoipLgU5Be3tqJRPRlV9jdS0TZ4L2reQbSVwgIASEgBIRArQjUncAyDGMh51kHF8jGno7jcDLzO/l8/vgSju5ZXddV/5p6GaOahxQ4Gbdz8Qm4UqJJ0zTOPTua06WC9gUB8fJ6uQhWLBabqChKloge9hPIAwKLc7DYOX9AgcX9PcsEtl/gU34X8POzLGuZP1axwFJVtSDKEHHb4nyzfpjxicW7AeCzbAvhnoTcLLB9WDgFqSjKLUSke8nxnJslTQgIASEgBITARiNQjwLrHwCwU5CIoij7nnHGGX/lr918882TQ6EQR136GhH9O5VK7RAQWHUxRrVPVdO0swHgehaQgZN1JU8RxuPx84jo6mBf7/SfAQBfY6uDYoFFRNOCgsxLUi/kr4VCoVhHR0fB70tV1S8gIuddTahQYB3mmr5yLhT7dj1bvEVX6hRhIEJ2czQa/U57e3sP33vy5MnjmpubWdg9WOR7xbldfl7etZZlFaKcvlgDgN0BYC0RHW7b9kvVspf+QkAICAEhIARqSUAElkdzOERatQ8qkFf1xSIfLPak4va0L5oSiQTnOfEJPhaWv3X9pF51T/R90c2j2hIR2Sy0z9LBEyJ88o63FP/CNQFDodB1HR0dr6qqyr5YnNv0Lz4RSEScZM7GrWz0yRGmshEsb95ca/AgRLzSNM0Lg2svJbD4mvXr17O/1VSeExHdiogfYTsrXhMizjJN8z5/nMDpxC2LTUS9RHu2qrCDJyer5S/9hYAQEAJCQAjUikA9CqxNcovQf6Ds5K4oCosetpsoOLl7Tuzf4T7BqFRLS8sn8/n8rZzoDgC9iMjmm+ylxV/bOrjVyIJm7dq18xDxOAB4l4g027afYsPP7u7ucwDg217E6k3XqJRP44XZaDRo5DnQS+flQp1Z7KzO15QSWPz1Spzo/XsGtlC3CSbQe+LR9wS73DcdrdU3iIwjBISAEBACQmAwBOpOYGUymbpIUK/FPAbzQOQaISAEhIAQEAJCoPEJ1KPA2iRtGhr/VZIVCAEhIASEgBAQAj6BuhNYPLF6MQmtxTzkVRMCQkAICAEhIAQ2PQJ1KbD4MQymVE7x46uXMTa910pWLASEgBAQAkJg0yZQtwKLH0s1hZr7e4z1Msam/ZrJ6oWAEBACQkAIbFoE6lpgbVqPQlYrBISAEBACQkAIjBYCIrBGy5OUdQgBISAEhpHArbfeuvO6dev2bGtre8w1OKZhvJUMLQRGBQERWKPiMcoihIAQEALDR6CogoaDiI+6PnuPhkKhx3t6epafeeaZ64fv7jKyEGhMAiKwGvO5yayFgBAQAiNGIJ1OX1KiBqx//3VcBcKrKLHcNTF+MpVKrRmxycmNhECdEhCBVacPRqYlBISAEKgXAvPmzdvHcRwus1VJ4zJbv3Yc54q2trbllVxQiz7xeHwOEf0YAOZYlnVLLcasdoxp06Z9JJfLPQEAbwYK0h/Axe3dGq2/jUajJ7W3t6/1x00kEvs7jsP1Y7mQPVfueJ2Ifrp+/fqrli1btq7a+/fXv9S8qh07Ho/f4zhOIhQKaZ2dnSP2XKudZz31F4FVT09D5iIEhIAQqCMC6XR6TwA4maeEiJ93o1SxKqa3TNf1I6rov0HXQDmtNrfY+24AoADA2wDw81wud9mSJUtYzBWapmk6AFxPRF+3bfveodx3sNeWEjJeHVWu1fpYV1fX11asWNHrzdcXXhMC9WQnssiKRqPHBYXYYOfjXycCa6gEB3e9CKzBcZOrhIAQEAKjnoBhGENJZh+SwPKKyD8EAJNdkfcSR4AURck7jvNpRDyAv+Y4jpbNZl+tlwdRjZDRNO1HXAOWiE6zbfuO4VxDNfPqbx5DjWAN9frh5DNcY4vAGi6yMq4QEAJCoIEJlMm7KrsyIjJSqVSqbMd+OngF5C8gosvGjx9/WXt7e97vGo/HTyCiOwFgUVdX10l+VGiw96rVddUImZEUHNXMSwRWrd4GABFYtWMpIwkBISAERhWBoUSwEPHEZDL5i8EAaW1t3by7u/shIppUKucnHo+Pdz8zAWCnpqamwxYvXvwPTdO+DwCXA8CxlmU9OGPGjGhPT08H9wEAFnoXAcDB3nyeDIVCpyuK8npPT88FiDgbAHirbiUAXBeNRq9vb2/v4b6aph0DAA/wGES0JSKe3V/fUkImkUhMyufzlqIonaZpnhQYrxjNsU1NTcuLc7i8ThiPx49wHOdKROR8LW5PKoqS7OzsfDY40NSpU5nJTUTU4uV1PYWINxLRD4O5Yf09l9bW1kh3d/c5HF3z1vkvAOBo2yFENCX4PFpbW0OrV68+ARF/AAAfBwAiomcVRTnPNM2H+d+B59J3SyJ6LziOl4t2LQAcDgDNvA1MRHMjkciNixYt+mAw71A9XCMCqx6egsxBCAgBIVCnBDiSNYipvZZKpTjCNOimaRpffyIift00zXvKDTSAwDoUAFgsLXOFFP/i3svDNyerAAAgAElEQVQTWry1+A4AfMw7Bcnq4EtupbbtAOBCy7KuLhJYPMa7gb4qAGyFiFebpsnijioRWLFYbBdFUXhOnFf2aQC4ytvu/E0kEnFKCaxAxO5fiPhTItoGAE7gewLADMuyfsdzTSQSOziO0wkAB7IAc0Xui0S0o7fNykn0fI+WhQsXdvfDEzVNu9Gb2xsuj18ritLkbs9y7t2WRLQmIIy47xUAcJ47l+eJ6FZXyG0JAN8EgK2J6GTbth/wctD2C64XEV/o6el5dOnSpas0TZtMRA8hIkco7yKivyMi5/0xo9u6urr0eolQlnsHiz8XgVUtMekvBISAEBACw05A0zROql8IAJsDwA3hcPj/Fi1axBGmkm0AgfU5RJxlmuZ93oUsDDJulISjVn8L5nElEolPOI7DlhP/YlFh2/a7gYjTsubm5qMXLFjwHo8Ti8U+piiK5YmJKbZt/7kSgeVPvtQWYZlTiC81NzdPC9z/EETsQMSH/W3S/rZVAwLtDwMJLE3TDgMAjgw+09vbO4MFUHCt7rbvdr7A8oTTUu4bDoeP8iNNqqoeiIhLAGBFNBo92k/WL7VeP1LpbvVO5OgYM+T7eYcbfgUABziOc2Q2m31u2F+4YbiBCKxhgCpDCgEhIARGI4FKo1mO4yybM2fOsqEy8LaOfuLZGDgA8HcAuDMcDt9WLLYGEFi7+NuI/nwCoulay7K+6389sK3Yd02g70WWZfE2W1/TNI23C/nk4hzbtucOk8Di6NilRDTLtu2f+jefOHFieMKECfcrivKZ3t7eL4wZM+Y/vCWKiHza8kumab7s9600B8tjuMG9eJxigcRbiatXr96mqalpXUdHx38CwtHfvt3ScZwjstksRwk3uN4Xu/F4fAIihsaOHdsVzLPTNI0jp+cT0VG2bbOQbbgmAqvhHplMWAgIASGwcQhUmvhORJe6+e2D2VostTBMJBL7OY5zFgAc5eUF5d1tspsjkciFfuRkkALrQ6JpEAKLTzh2ENFdtm3rwyGwWNgQ0Ux/K7EIUBsR7ctRJUVR3uonfwsqFVgDJd6X+syLNJ0IACw093Zz4EKB+b0WFLYDjI2xWOzz7glRzpH7AgCMLVpjIadu47zxQ7urCKyh8ZOrhYAQEAIbnYBhGHGOAiiKsmL27NnsEzUsbSMJrOBaONn7U0TERqKc7J22LGtOUTJ1cZL7QBGsIQms4gT2WgssXriXqM/Co2TzE8ZHWmBxBGvNmjXziOhr3iGAn+VyuacjkUhzPp+/GxG3r0RgBbYvX3YPEXAy/hORSKS7t7d3DiJyfpcIrGH5bpZBhYAQEAJCYEACRaKnXdf144cLWTqdnuVuQZX1bMrn80fUYouwv3XE4/FtiYjNO3kb6vBsNvvmKI1grVFV9eeIyCcIB8xFGihKNRwRLFVVNUTkPKk7LMtKegn3UCoKyM+xVAQrFottpyjKo2wgywcMbNvu++Og+HkO1zs9nONKBGs46crYQkAICIFhJlBspaDr+rD9XJ83b96BjuM8PdCSEHFpMpmcMpRl+5EhPvm3cuXK44tPkQV+ie/rOE4sm82u2EgCayRysHxD0g/lYBXzDTDZ2Redfp9KBVYgB+t4PgEYvEexQIrH4+cR0dVEdIJt2/f7fUtZaAwgsCYqisJlhB62bZu3GvuMbb0crIslgjWU7yS5VggIASEgBAZNYCQFFk8ynU5/GxG55l/JhoiTksnk7we9IADwXNxtIvqEoiinmKa5uOiXr3/C8J/hcPhITngfAYG1UU4R+mITEV/P5XIzlixZ8obHlrdLv+qesNxi3LhxBieI+0n3XJjbNE32BCsIlkpPEQZOAL5YdGKxcGIyeIpQ07QZrh0EO+3fG41Gv8G+YeyLtWbNmgtdMywWRm8UbxES0TS2FvNtJVRV3RERH+c5hkKhWEdHxyv836qqfsF16+e8K/Ymky3CoXwzybVCQAgIASFQOYGbb755sr8FN9ICi2dpGMaPEPEUItrenzUiPktEl+u63l75SvrvmUgkPus4zi8BYBciekZRlD9xbyLa3bUSmOQah3KiO9cdLERPRkBgsQ/WPwGA18fJ3F9hzyw22TRN88pKfbACkZ4Niif3E2liWwnOReITjGwRwV5RbyAibwUfjIh3jRs37gwWOIHyQl8s8sFiTylunCM1oA9WPB4vuOezQCrywWIT0bBv0zB9+vQJvb29bOnwGf/5ENFB7CvGz8Ytur0qKLBUVW1DxJsBgIuGPxYKha7r6Oh4VVXVq7xcK/b4eoSItuZTkG7iPNeZ3FYEVi2+m2QMISAEhIAQKEvAMAz2hprudeRf+OxUHmzPsPDhJGP3s1sQ8apkMvla2YGr7HDNNddEx4wZw1s8bBRpt7W1Fcwua9mmTJmyRTgc5pNys7xf3Cxs2BKA7QiuMk3zr/79hltgueKCTTU/CDi5FxzOo9Fo2nd9r3WSe8AQtNjJnbeBX0fES8aNG3dP0N6AndwVRWHRwgKMzUWf8hzuv8Osyggs8Jzc2fme7St2YE8wXie72LtGq2cGHdiLXOPDLOr4tCcisrXE5GBfFn9r166dh4jHsWErEWm2bT9Vwjn+Tb6exRwbjbIDf7E9Ri3fseEca9j26odz0jK2EBACQmBTJGAYRisA9OW7VMKAiE4dqqt6JfcZrX0G8sEarWuWddWGgAis2nCUUYSAEBACw04gk8l81D0WzyVeqmnH12rbrpqbjpa+IrBGy5Mc+XWIwBp55nJHISAEhMCgCWQyma8SEW8RcjSr30ZEXYj4E13Xvzfom8mFwWLPDbtVJY9x4xAQgbVxuMtdhYAQEAJDIjB37tzdFEVh/yFOgA62dD6f/+UHH3yw4rzzzuuvqG/F985kMlyQmJ3U9whepCjKncHcLo6uOY7DuVKFhoh/GQ2RM4lgVfyqSMciAiKw5JUQAkJACDQwgeE8ReiZmJ7rJjmPKYHo1c0333yfU089dd0dd9zRvHbtWk445xNkfW04Pbka+JHJ1DcRAnUpsFRVPQoR+QTDvuzxUefPgo+S/oWIrrRtu6PO5yrTEwJCoIEJsOApLqQ8kMCaN28eWx0chogLqj1JWGFZnJN0Xb/XMAy2LLinGK0IrAZ+2WTqQyZQdwJLVdUWRGRTuUZsLZZldTbixGXOQkAI1C+BefPm7eM4DvsHFZqXX7WMiJYhYjo4c0TUiegwAOD/7Rr4bLau61zDr2yrUFzxOA/qun6sYRjs+n2MCKyyaKXDJkSg7gSWpmm/AYBD3D3/X3putH0+J/X4XOLx+D5cOR4A2Nvjt5Zl+YZu9ThdmZMQEAINSKAKwTPQ6pbpun5EueVXey/++cc/q0uNKxGscrTl89FMoB4F1koA2CYUCu3T0dHxfCPA90QW/3X5rmVZ2zTCnGWOQkAINA4Bdm4PhUJcFHfQjYVQKpW6ZKABqhVX5SYjAqscIfl8NBOoR4FVqJ1kWVbdzW2gF0HTtIac92h+uWVtQmA0EZg7d+7nEVFFRC4j8oUK1/YcF192S8uYvb29vzvzzDNX93fdQOKKiO5H1za8nDVE8dgisCp8SoPoFijuvEuwJM0ghpJLholA3YmYRhUqjTrvYXqvZFghIASGkYBhGHtx+RhE7M/j6pZQKPST2bNnL69kGmXE1T2pVOrkwUS3RGBVQn9wfURgDY7bSF7VUALLK2TZ5ha9bPIhIaJlmuaTxdBUVT0NEXf2v05EPfl8Pr1kyRI+9dfXEonEpxzHmRn8mqIoCzo7O5+u5kGIwKqGlvQVAkKgFgTmzp07SVGUD/38I6JDU6nUbysdv4xwukPX9a/zWCKwKiU6Mv1EYI0M56HcpaEEVjweP4mIflZiwV+xLOvnwa9rmvYBAGxe1Pc1RVFaOzs7/+h/XdM0roJ+fokxb+nt7b1g6dKlqyoBLAKrEkrSRwgIgWoIZDKZaY7jfBYA9kTE5Wze6R6oeS6ZTL7jjzOQTUMmk9mOTUKJaF8imgQALymK8sdkMlk4qV1GNN2i6/ps/z4isKp5csPfVwTW8DMe6h0aTWBtS0T+D5a0Gx5fR0Tf9iCcZlnW7T6QeDx+MxFxtOsVAPgpAPAPCq4Mzu0cy7Ju4P9oaWnZPZ/P8w+tZgB4DABeBIBv8mdE9B4iXub3HQi2CKyhvopyvRAQAsUEDMPgxPbJxV9HxB8pinLt7NmzV5YSWLfeeuvOvb29F/k/y4quL5wmLCOY0rqu88/PvrYxBFYikdjNcRxOzOeyQGMB4D8AcG8ul7swuBsRj8fvcS0rmNMpiJgkohYAiAAAH5Q6y7IszkMrtGr6+i7uRHQNIo4DgG8AwJOO40zLZrPvT58+fUxvb+8ZAPAtANgFAN4HgE5FUc7t7Ox8PcivRN91APBHRVH0zs7OZ4N9W1tbQ6tXrz4BEX/g+ot9nH8d8X3Zud/vGxRYAPAVRPx20bpPtyzrd/JdtfEINJTAYkyqqj6EiDMR8WzTNG/UNO1o15C0HQAUREyZppnx+u2IiP/k/3YcZ9dwOLwmn8//wrVSiHm4F+ZyuVP4mzQej3+LiFhwrWpubt7z/fff3zYUCt0KAId7fV9AxNNM02QLiZJNBNbGe4nlzkJgtBJIp9PvuD5X2/a3vlIWCfyzjH8+DnBNl6IoB/VXNBoRb0gmk+cUXz/SAqulpeWT+XyeI23bI+L9juP8FhG5BuM0V3Qui0QiMxcuXFgoBeSJpi8DQI6I/qooyp+IaEcAmOr+Ed6NiEdblrWs2r6BMjk9/KvE9Rh7h4h+zyWBxowZE16/fv39RHQkET2jKMoviOhAAJjhli9ay//vCxxPXN3mCr4TiOgJAOAdl70AgPPocgCQsCzrDx5zjMfjFxDRZV6AYBEAbMbXciCAiI6zbdsKCKzP8f2I6PXguhHxFSKKWZb12mj9/qj3dTWcwIrH49OJaCEAvGBZ1icZsCey7ufcLF94ed9IGSI6g4h+Yts2/+XB34jnEdHV/N+I+AYAzDRN80+apnEy6EEAMN+yLP6LxB/3ukD5B/bmYmH3VvGDFYFV76+6zE8INB6BdDrNkfqvedGbmiyAiAwA4ELQG3hXcWQsmUwW1zYs3HekBZaqqgYifsNxnGOz2axvPo2apvEf0acS0VEsNIKiiSM+pmly2kfhVHc8HmdBcycAPBEOh49atGjRB74Yq6RvQGD9TVGU6Z2dnX/zH0I8Hp9DRDcCwPXRaPR77e3tee/3xucBgH9HvdLc3KwuWLDgPVVVNUT8FQDcYVkW148szC8Wi01TFOUBIrrdtm2dv5ZIJCbl83nLDSQ83dzcfDRf7/WdGAqFOojoWV4LIoZ6enq4esih7gnPS8eNG3eFNwdUVfUqROTneKplWbx+aRuBQMMJLO+b5l9EtL2iKJ/2k9G98joLPIaFqudTpkzZtampqRCmRcQ9TdN82XtRD+GX2t8yJKI5TU1NS/P5vG9qekgwtKqq6kW8Veg/H956tG37Q+7JIrA2wtsrtxQCmwCB+fPn75HL5SYjIv/iZqPQ3atcNkdA2PX9taampt/Nnj377blz5+6rKApHUrYM/Fy7IpVKfb+/sUdaYLW0tGyVy+Wax48fv6q9vZ0jSIWmqurxiHgf/9y2bXuuL7Acx0mEQiGts7Oz7+SkFzliYXOA4zhHZrPZ51hgVdq3v0LPfvQIEXcDgC/5v1u8KW4gAltbWzdfu3bt1oqirPajbtyXf0eFw+HHiej5aDR6dHt7+1pN037E25pFwrLwa0zTtLtZl/FampubX/cE1gY2DVKgusrvkGHq3pACS1XVq1mdI+L/mabJe9+Fpmkah2b5m4nzp66xbft7mqbxVt9pbhTqLjdU2lfpXVXVrd3E0Z+5iaNx7/IH3X1s/uuEjz3/1bIsroPY1+Lx+M5ExNGs4wHgX5Zlcfi5r4nAGqY3VIYVAkKgj8BNN920WSgU4hQJjrJvkJtVhMpGxLl+QnsxxnQ6zdtTXN4mSkR3pFIp/uXdbxtpgeUJJ66UwYeQOKdqq6LJFf6Q9vqVFE3e74WCYPEjXv0JrFJ9+xMq06ZN+0gul2OB+qIvjIJz80Ug22iYpnkNfzZlypQtwuFwGxHxbgoLMyVwzeORSKRl4cKFa1RV/TkiHuELwv4eyEBJ7iKw6uOHRqMKLD5R83fOmbIsa0KR0OkTWQBwk1ssmnOrXuU+iqLsFQzx8tdUVf0uIha+AQCAI1wcut3T/YviBNu2eduxr3khYR7zp5ZlnVJ0XzEarY93WmYhBDYJAv0lwPPiB9rqGyyckRZYmqb5W209RHS9W1txiStQVuZyOQ0AOJ+pUoHFUbnLAeBYy7IeLCOwPtS3P6Hib+O5uWydpmmeVMy0+DrPYugh10P7YES803GcB8Lh8PM9PT07KIrCX3+NBRaP019UqvgeIrAG+yaP3HUNKbC8vzT4rwfeez7aNE1/a7BALh6Px4nIL7rM34jsm8V/rd3bzzcDfyNzBGsHDtW64edPcji+2F9L0zT/RE/hG1UE1si9qHInISAENiRgGMZz7iGfD0XbeTuwkpqD1fIcSYHFW2rd3d0sPCa6SeFTbNv+sz/fUqKnmqhUNX1rFcFSVbUNEW8OnmDn9QQiYW9KBKvaN7L++zeswFJV9VRE/AlvCVqW9SGjUMauqmoLIhYSIxHxYSKayv+dy+W2LDYbjcfjfKyXEz/5KC+LrTHuSZotTNPsKytx5JFHbsN/PblbiOvC4fA2nCwpAqv+X3CZoRAYzQTmzZu3j+M4bDPT1xzH2autra0vGbtW6x9JgaWqKp8CfxwA/s1pHMGfxf72WyURrHrJwdI0jRPN+cS7FszvDeRgve4JrG7JwarVG7vxx2lYgTV58uRxzc3N/+LTNYi4nWmaXcU4NU072fPAYrsGTuYcEwqFtu7o6GAvlb6maRp/Ix/Gp2r42LN78uJ19+TFR4N94vH41/mkBwA8ZFkW5y18qI2CHCw+Gnw8EXFOw56cj6YoyuGdnZ3MWJoQEAJ1SmAgo9FaTnkkBVYsFhurKMpiIvoUeztls9mCM30ikfiE4zictP+JYoFFRF+u5GTgIE8R9m1H+kyrOUXon17n3zGmafJ2JXnij/+w51Oifg5Wd3+nCP0tU5fHHyKRyHGBU4SS5F7LF72GYzWswGIGmqbx9h8nDPYZhwbZqKrKfjCcBP8In/Rwk93fcs1I2Qyur3lGdr5PyFfYxI6N4lxPksJ+eOCbaRERTeMj06ZpbpAMWguBFQhHFz9ih0UfAMwNh8PziqNntXgfvG1V3vZ8390etR3HeSESiVw3HPeqxXxlDCEgBP5HYDQKLF6Xt0vBP+PXeLsQnBTOPoZs5skO9R/KwWKBxZsUbN6JiGyT8DnPeHNN0JMq6JlVru9AyeJeDhRHpmaW88HyhCH/HmKz69+yBxkiftG1edgSEdnkmkUTJ7mzr1e/PlieZxZbCz0pOVj1/xOg0QUWiyv+Brzfsiw2YftQ0zSNt/S24YRPIvquu5+/yLIsToLva5qm8QkV9k1hj6s/skeWfwLR7+S9yIXtwlIRME/sDTnJPfDN/JSbW9aXc8Amc0TEAnEH/kGz2WabHe97o9TqFfNC2CeWOBpcq1sERW3B56W/BNGa31AGFAINSmD+/Pk7uhGbiV65nJKrKPaz8qLwNV9xKd+scjcZYrFnFhpfIaKrPJf0lZ6JKteJZXPpB73DRuTnVbnm0t9ERPa+8p3c+Wfpd0zT5CodhVZN33Kn8Uq5sxOR5TjOdx9++GE+iNXXPONUPtV+MAD0IiJ7WF1BRPy1rR3HOTybzb7JF5Rwcu/h/uzW7jvEi8Aq9/Zt/M8bWmDF4/EbiegsL+za51PlfRMd59bf4m9CzkXgyAzbL/zQsiwuHxEUWJy/sA+fMAEA3vo7qThK5ZnVsQv8o5ZlsdDZoNU4grVBOLoonFwyYjeU18kvH0FEh9u2/dJQxip3bbkTOOWul8+FwKZCwDAMPsnMZWIasg1RYFW85oES14sHqaZvxROQjkKgBIGGFliapv3aTUz/Am/d2bbNfw0EhZPJu4iIeKb314zqFkptNU3zl34nt+zOgeyWyyHorq6urSdMmPB7RPwU/7WYzWZX+P00TbuP/a94LNM0+STIiAssvmFwb96vheV9fX/Hca71SvsU6m8h4jmmaT4ccDQu+MSwEz2727t/DX0OEbkcA/+Vxaarxa3vpCT7tzQ1NXFNLLamYFuMwl+SkUjkxuAWYrn6WYETMx/Kb+vvdCdPKFALjAX0eq8ESGEOrn/PddFo9Hr3tNGBRHSze6iBi+JyezIUCp3e0dHBdcj6WiXrCDBe7G1LcE5aocaYayp4x9q1a88fO3bsdvl8nt8DFtsl653xTSutUxa45xL3Mn7vOKraRUQ/4HvyQY6urq6TVqxY0esvJh6P81++33PNI2fZts21NqWNQgLF23+NtkQRWI32xGS+tSTQ6AKL9+LHENFOtm2/HRBOfALlH/87NJjjuoKvISLvdfe5uXPfeDx+DW8dcimdgw8++PTly5dz/ahINBrdzHcObm1tjXR3d3Opgs2L7xN8EMMdweJ7lTjSyydOfK8YfpZ3uXkJXK6B/+Ll7cRZpmmyOAzW6uJ8Lt7nX42I1+Xz+QWKohzqChYu7Mq1sbh8xruO4/yGw9UB/5YvcPkH90TPciLibVb2c7lr3LhxZ3isytbPikQiv+7t7Z3CrsqeiPgT55U5jvOGn8Ra/HIX1QL7p7tV+mtFUZqISGXjQSJiM0UucfRXRHyJiDhB/xA3Evn3XC6nLlmyhMshQaXrCIgdLuzKxb6zjuPkOF8CAFgYcj2zPVwX6VVe3a/tPaHFeR599cT4fpXWKSu6Jz8fPrDxejgc/kZvby+b4XItuj636DIu0rX8+SBjbWQChmHM76dg80aeWWW3F4FVGSfpNToJNKzAmjp16sdDoRBv/71jWRb/kutr8Xj8B5yHQET35XK5s8LhMJ+E+8CyLK7G7jcuO8C/fHd2jwNzsU4WZC8AwEuWZXH18kLzakXxqZU/WpbFRTVLtpEQWF7EjaMcz3EEq6mpKeo4Dv+7ORQKxTo6Ol7hybW0tOyez+ezXvHqQi0sbwuQk/jvCofDenHyuvf5IU1NTYctXryYWXBjRhypOd2t2/h10zTv4S96opNPVLI9RtyyrCcqrZ/F961mizAgsJYF63IFWGxddHKoVB2uwazjHcdxtGw2WzCp9Y6Nc5Lq3hxVCgjLYDLudZZlca4fC9qK65QF2HGh2mNs2+ZTrYUWiFQdb9t2IdIY6P9wcWRrdP6Y2rRXdfPNN09WFKWca3vdQXIcZ9mcOXMKBZaHu1Wz7VdN3+Get4w/ugk0rMAK5EV1WJbF1dX9xr9MWWh81K2+HlMUhU+ecEHQJyzL4ihMoSUSiS86jsOJjyzQdvAKRvMvsA/5aqmqejuLCyK60LZtToYv2YZbYLGoWbNmzTy3Yjr7f11pmuaFqqoey1Xm3VMoV/O/gxPzvFRm+74r5X6olBJYsVhsF0VRmFGXX7TUv4emafwDn7dlr7Us65JKvVu4FtggBdaH8tICCZ4cTfpQ3lhxYmo16xhobh4jFpUtlmX1/eIovqbaOmUD3VPTtMMAgLe7F/gJvZ5p4f/J9uDo/uEsqxMCQqCxCTSywCps77leIJebpsn5QYXmelodySUVAOBty7I+Eo/HeQuQaxfONU1zTqCfH3q/3rKsbweiXlfYtl0oeMo5Rd3d3f/mk4ihUGif4pyeIkEzbKcIHccJuVtVvO3F219PhsPh6YsWLVqpaZpf1oHLSPwhOB8i4nplfLKybHkIvq6UwApESvggQKGoaqDxXM53c9YWmKZ5cqX1szxxW/EpwnLFVjk/qijq1pe35R/jrmIdJ5UTWKWKxBZfU22dsoHuGRCSO/Mpoy222GKl53DNfkB9p44a+8eQzF4ICAEhMPoINKzA0jSNE7inFJfK0TSNfaxOdLe3LvUiK/6/T3M9sHhbCyZOnBjedtttWThxDs9E27af0jTNP61zomVZfGKQt36OcHNveFtoA+PR4lehxhGs4uELPliIeHtvb+9c34k+sO030Js5aIE1gC9X3/04Qd3dgj2j0vpZG0NgVboOLqNUC4FVLkJXLBor6H82APyYiLjQ+J/dQrAcVXzEj2iNvh9LsiIhIASEQOMTaFiBparqfzhx3XGcXX3vEO+UGCcIcxL0Rzjx3S2rwMnPnwyeDNQ0zS8I/bJlWRyJ4ahHwa5BUZQDOjs7n/W+xoWdOZfmGtu22eah31ZjgbWBTUOpG2uadglHkfwq8QPNbzBbhF4CvUVE99i2rQ8wPuc9VVQBfiMJLD4IUMk6+vKbSnl09cdwOCNYntDn064cleU1PIKIt7HY8nOyGv/HkKxACAgBITD6CDSkwOL6TU1NTexs/l/LsrgETqH5BTX5eL1pmjEvGZtPBkJXV1ezf8zdt13gY/C2bV9+8cUXK8uXLy8cgZ80aVL40ksv5YgRiy4usbOjoigHd3Z2Lq9DgTULAO7wc7JqLbBUVd3Ti5a8VZyDVXyvjZiDVXaLsJp11CKCVcscLOYcKHzLpzzZiHBbNp4NnpwdfT+aZEVCQAgIgcYm0JACKx6Pc2kCrrRuW5al+Y/ATVRn9/MDEPHLbE+gaRqf+mNvq+dM09yf+3k1DDnK1ezbNiQSCfaReoaP+luWVahM71/r5XLtVO4xb6QI1kfZRoCIouz1xVud/jzj8XjMcZxDI5HINXxybzARLG8rlV2Gv0pE59i2zRG9Qq7Z1KlTdwqFQheEQqHr+fRipfWzgqcI+fnZts3buYUxS7Va5GANZh1DiWDxOgZzinAgZ3tN0wpi2mM037Ks5EDcyr2v8rkQEAJCQAgML4FGFViXERE7sl9lWdYF3i+0T7v+TCww/tvV1bUtR6vi8fjprnfVLVzw2ctX4V98pxDRXUS03LZtLlnAYpV5sy8AACAASURBVIprWP2cyy9YlsV5Lvw1Ls/A24KGZVmpco9hYwgsnpNXWf4n/N98otBxnKcURVHd9cW5gKhvbTAYgcVjxmKxjymKwjYVnySiJ5gRb7m6ZqacQM/CaIZXHb6i+lnemNu5haQfdQXDbq5nFQvErG3b84ZLYFWzjlpEsPh+VdYpK5v0H4/H9+C8KyLaYSTKGZV73+VzISAEhIAQGJhAQwosTdMW81H5oDO7pml8yo2F0E2WZZ3liaS0a8PAuUPftiyLT9qxcGLLBjapPMuyLI7IsEj5ISJeGCy540YMuAD0bkQ01bZtzn8ZsG0sgcWT8iJwvpM7Fw59m4jmBp3WByuwePwSDuhs8NqpKMq5fl0s7ldJ/SwfopcHxyc5ufjp7ZZlnTacAqvSddRKYPH9Kq1TVi7J3WPLNh0PENHurr3IEdls9p1y76R8LgSEgBAQAhuPQKMKLDbC3MlxnN3ZCHLy5MnNzc3NbCa6haIoe3V2drIBKYspjrgcykaipmk+EovFOHLCeVXgOM5O/i8pTdMWAMBRAUuDfYiIk95XR6PRrdvb29kdfdgFVrl7yOebLgHfy4sLyZY5cLDpQpKVCwEhIATqiEDDCawjjzxye8+ZvS/BXVXVryAiu4x/yG1d07RCKZ3m5uat2M1c07QzXWuG/yuRu8X1+Pg04d6WZb0Yj8cvJCKuQfczy7K+WsnzqkUEq5L7SJ9NkgCb537LXTmfGmWTU/7DQZoQEAJCQAjUMYGGE1jxeDxORJ2eDxCbinKkainXaiOipJ/L450cY+H0pmVZu3I/VVWfRMRJiPg10zTv5q95Jw3XA0DPpEmTNucThJqmccHdz/gRrUqenwisSihJn2oI8OnB1atXn42IfJCDjWZ/FY1GT/TrZFYzlvQVAkJACAiBkSXQiALLjy5xiZbvaprGBXi5NM56x3EmZLNZjlqxmOIyMr90fUUXWZY1g5OEieglN3F93bp167ZdtmwZF+flfp9BxBWu8/nTtm1/2qs5x9uIPdFodMv29vaCzUO5JgKrHCH5vFoCsVhsrKIonG/IJZ4e7O3tTS5dunRVteNIfyEgBISAEBh5Ao0osH5JRMeyWzs7rsfjcf9EYd9JQS+qdTkAfJ+ILrNt+2JVVS9CxMtcM9H7LcviE3CF5p8qBIB7LMs6OR6Pf4uIbiiuSVju0YjAKkdIPhcCQkAICAEhsOkQaDiB5RVyZusATmb/u6ZpnPC+IyJONk2TS4j4wmkREXER6GMsy3pI0zSOXvFR96Msy1ro9/MMMs9lR3TLsq7WNO3XXsRglmVZd1X6KojAqpSU9BMCQkAICAEhMPoJNJTAmjlz5pbr1q37DwB8YFnWWDenSnNzqkwAeM0VQx8LPi5N097gQsB80hARt+JtQNea4T9dXV3b+47uXqSrg50OHMeZns/nfxcOh9mE1EHErU3TXF3pKyACq1JS0k8ICAEhIASEwOgn0FACKx6PcyL7UrdMyK9t2z5c07R2ADjOzZe6wLIsNgYttGIhpmnada7lwjmutcMtlmXNDj7WeDz+OhHtykIsFApN8YxJH7Us60vVPH4RWNXQkr5CQAgIASEgBEY3gYYSWKqqfhsRf+waZbNjO7uLX8yPR1GUHTs7O9kHq9B8IcaGmyyqEPEMItredQ8/vLOzk7cAC80rm9Pt/fNSADiaS+0Q0Rzbttm4tOImAqtiVNJRCAgBISAEhMCoJ9BQAivg1h58MAsty2KT0L6mado3AOC24NcQ8Q3TNLk0S1+LxWJ7K4ryfPFTbmpq2nnx4sWc21VxE4FVMSrpKASEgBAQAkJg1BNoKIHV0tKyey6XOwkRQ/6TIaJ227bZdb2vtbS0bJXP57n0ythAvydKlbzRNO2b7Arv9/OEWKG2XzVNBFY1tKSvEBACQkAICIHRTaChBFY9PwoRWPX8dGRuQkAICAEhIARGloAIrBrxFoFVI5AyjBAQAkJACAiBUUCgHgUWO1VvjYj7mqb510ZgHI/H/eLQ71qWtU0jzFnmKASEgBAQAkJACAwfgXoUWL/x6q790nGci7LZ7AvDt/yhj+yJKz6ByHYRv7Us69ChjyojCAEhIASEgBAQAo1MoO4EViwWm6YoClswNFxDxIRpmmx8Kk0ICAEhIASEgBDYhAnUncDiZ+GJrAsAYF8AGF/nz4ed5Xkr80rLsjrrfK4yPSEgBISAEBACQmAECNSlwBqBdcsthIAQEAKbJIFMJrMfERkA8CkAiNYYAps7P/z+++/r55577vs1HluGEwINRUAEVkM9LpmsEBACQmDwBAzDOIBzRYMegYMfbcArV+i6/tlhGluGFQINQUAEVkM8JpmkEBACmzKBTCbDtVG/4DjOPalU6qXBsjAM43cAcPBgr6/mOiI6N5VKcWkzaUJgkyQgAmuTfOyyaCEgBBqFwPz58/fO5/N+Sa/3iOjEVCplVTv/a6+9duzYsWPXVHvdEPo/ouv6kUO4Xi4VAg1NQARWQz8+mbwQEAKjnUAmkzmJiH5WtE4bAO7O5XIPn3nmmV2VMEin03si4t8DfV/WdX3PSq6tpM9wj1/JHKSPEKgnAiKw6ulpyFyEgBAQAkUEDMP4AQCw115/7WZd188sB264BVCtx9c07RgAeKDEuhwAeB0A5obD4XmLFi36oNza5XMhsDEIiMDaGNTlnkJACAiBCgkYhnEDAHxroO5E9FAqlWJB0m+rpQCaO3fuJEVRDsrlcg+deeaZb/FNazk+jxcQWE8h4p8DC9uMiDgnbQdEfHizzTY7fsGCBe9ViLOvm6Zp3weAywHgWMuyHvQ/mDZt2kdyudwTAPBmJBJpWbhwYXe1Y0t/IcAERGDJeyAEhIAQqGMChmFcBwDnVDDFASNZtRJAmUzmeCK6z5vPmkgksttpp532bq3G99cZEFgXWZb1w+D6p0+fPqa3t5etJr7GbCzLYhFaVROBVRUu6TwIAiKwBgFNLhECQkAIjBSBdDp9FSJ+r/h+iHgrEY0FgK/4nzmOs19bW9tfSs2tVgLIMAwWNkn/Hog4PZlMLq7V+JUILO6TSCQm5fN5CxGfdhxnWjabfb+1tTW0evXqExCRt1U/DgBERM8qinKeaZoP87/723p0HOdkRVFm82nNIn6PByNZiURif8dxrgWAw12D6QgAPI+I5/jj87XxePwex3ESiHg2EZ2BiJ9DxAvC4bDR09PTAQC78HNDxG8TUYs/DgCcblkWn/SUNgoIiMAaBQ9RliAEhMDoJWAYxqkA8JPACl8lom+kUqlH+WuGYTwJAJO8z6/Udf3C4RRYmUzmWCL6pXePNaFQ6GOzZ89eOdICq8RW3hpN064AgPNY9BDRrYi4JQB8EwC2JqKTbdt+IBaL7aIoyqFENBMRT3CrhVwPAH9wHGc5Iu6BiJ/wct5WEdE1vFW4cuXKx1asWNGradrnAWCht/tzFwDkAaDV266cZZpmIbLHAouIvgwAnC/GW4yrEfG6cDh8pyewPufOcy0Rva4oyp+IaEcAmIqIrxBRzLKs10bvG73prEwE1qbzrGWlQkAINCCBTCbzaSJ6ypv6m7qu7xpcRpEAe1DX9WOHU2Dx2Ol0+hBEnIiIDyaTyX94X6vpKcWBtgj5fqqqHoiISwDgOY5gAcDHFEVZCgDPhMPho/zk90C/FdFo9Oj29va1fH21W4SJRGIHx3H4fs2hUCjW0dHxCo/T0tKyez6fzwLAqubmZpXzwTyBxZHFu8LhsO7PZcaMGVFPYB2KiJeOGzfuivb2dhZpqKoqRypZHJ5qWdadDfiqypSLCAy7wCIiVvf8ok0GAP5rQpoQEAIjS+BdAOBj/Q8hYvvI3lruVgsChmGwuegePBYRHZpKpdiNvdAymcxFRHSZ98/bdV0/rVYCK51OH8NRHUVRnjjjjDMG3LoayQhWa2trZM2aNfPcCNCpiHilaZoX8tdWr169TVNT07qOjg6uEVto8Xh8PBGZ/PvHcZwjstnsO4MRWKqqHouI9yPi1Xy/IGNN034EALy9qPEWn79FGAqFtM7OzuV+34DA2qWpqemwxYsXF8SpNx//1OQGOWe1eIdkjJEnMKwCyxNX94/8suSOQkAI9EPgeBFZjfduGIbBpwj9RO53WVApivKs4zj7u9tgNwZWtEDX9aOHKrAMw9jKE+W8lVVoRHRTKpU6qz96wyiwPnSK0HGcECIeAgDs4fVkOByevmjRopU8Ly/5/UQAOBsA9nZPCYYC830tKGqqjWAF+he2FIMcAtuNhROJIrAa73tsOGY83ALrXgA48Ya/vgsdb3XD31f3DMcaZEwhIAQGILBdcxN8Zfct4Ox9tuZeC9wj7yV/AQvE+iZgGMYLALBXuVki4nHJZHID/6hqBJBhGMu8JO4P3Y6Ivp9KpTjPaYNWzfjl1sCfl/PBQsTbe3t75y5ZsuS/3D8Q1eKThbz+n+VyuacjkUhzPp+/GxG3H4rACmz7DTR9EViVPNxNpM9wC6xVnFz4ucWvwjvrcpsIUlmmEKg/Ah8fH4Elsd14Yu8hIkcnpDUYgUwms52bzG4S0WfKTH2l4zh7t7W18c/fvlapADIMg5O3T+nvHpy8nUqlfJuGqsevFHu5HKzicVRV1RDxVwBwh2VZfMqRuE9/23KDiGBdAgDnE9FRtm0PWKpIIliVPuXR3W+4BRYb0H3kuGVvwR9WFvIKpQkBIbARCBy+wxi4+7CP8J3/6R7vL/yHtMYkYBjGNxFxsie0+oto3afrOp9iq0oAGYZxAQCUjFAFx3Ic5+C2tra+3CL+rFIBVyn1agVWPB4/j4iuJqITbNvuS00J5GDtNJQIlqZps1i8+TlfA61DBFalT3l09xtugfU4ABx269/+Az98prBFLk0ICIGNQOCHn94OvrrHFnznJxCx2OdnI8xIbjlUAjfddNP4pqYmLgK9U6mxEPGYZDL5kP9ZOp3eBRHfCPT9i67r+wU+P66K/LxViPjZZDLZZyewsQWWpmkz+CAHANwbjUa/0d7e3sO+WGvWrLnQNcO6GADeKCWwigVZwP6B/xiJm6a5mhlpmvZRN/crS0RR9q6ybds/2cmJ9DHHcQ6NRCLX8IlBEVhDfbtHx/XDLbBOdk++/JRRnfn7f8Gv3pCKA6PjtZFVNBKBmbtG4f8O2sGf8lcRsbhwcCMtR+YaIGAYRhwAOvuBssFWoWEYzwHAvl7/q3Rd54gVR5/YCPPXbEFQBWD2mjoolUqt8cYYUZuG4nlOnz59Qm9vL58W/AwRPeP5Sx3E9g2eX9WqoMAKbCn+0y298+tQKHRzZ2fnH1tbWzfv7u5moTYFAB4mosfHjx9/A9s7qKrKh0QKnmR8otBxnKcURVGJiJ/D483NzUf7Ng1sNCqnCKt4m0Zh12EVWMyLiH7hmr6xmRt894//hvteK/wxIE0ICIERIPDlj42HayZu79+Jj5gXvheljR4ChmGwZxIndm/QiOj+VCrV98znz5+/RS6XO851DP9HKpXqyyPKZDJpItKrpeL6c81IpVKL6kFg8RymTp3K24A3ee7oYT5l6DjOWYjIdQcnBwUPJ8V3d3fzdmibuy0adhxnZjabXczjJBKJzzqOw8GBvbneYT6fP5qd4r3Pgk7uLEjfJqK5kUjkRt/vSiJY1b5Jo7P/sAssT2T1lVa46E9dcPfLVdflHJ30ZVVCYBgJzNpzS7j0U9v6d5iPiGcM4+1k6BEiYBgGb/HeAwCX6bp+G4umfD7/1/62Ct1SMcemUqm+YsalpmkYxgFu1GfAYtHF1ymKQmvWrPnxueeeWxAetd4iHCGcchshMGwERkRgeSKLi3UWzNmueGYl3PK3Ph+4YVucDCwENlUCs/faCi7Yf4K//GtK1bLbVNk08rozmQzXrvuxvwZFUQ5hA9BqtwqHg4EIrOGgKmM2MoERE1ieyPoOAHCRTLjuL6vgpufZYFqaEBACtSRw1ie3hnP23cYf8nuIyPXUpDU4AcMwuIzK1UXL+Juu64WThANtFXJh6GQyyTX5hq1df/31mzc3N38QuMESXdenDtsNZWAhUOcERlRgeSKLyzjcyv+98M1uuObZVfDWB711jkmmJwTqn8DOY8Jw3v7bwIxdov5k+Th/4XtNWmMTMAyDy43xtuAGjYguT6VSPyizVfhfXdfLlipLp9OfUhSF+/Xmcrl/zpkz59VqyBmGcQYi8qk9LgGT0nV9RTXXS18hMJoIjLjA8kTWTLeEweUAsN9b7/fmrnh2ZVPnW4WDKNKEgBAYBIHEzuPgwv0n5HYeG27i4rfuqamLEHHBIIaSS+qMQDqdHoeIL7tBKjYaLdk233zzzU899dR1A2wVvq3rekk7h3Q6fQoismfWEaVOEbq2HlxA+d5kMlk4PSdNCAiByghsFIHliSz+YcEiqxC2nvfif+Ca51aCU/DelSYEhEAlBBQEOG+/CXDGXn3m7Ld44qpQ0FZa4xPIZDI/JKIPFRcuWtWFuq5f6X/NMIzbAOAbwT5EdF4qleKCxH3Ns2b4uV9EugypNeFweE/HcTbL5/N82lB1Rdcn3BPizyPij5PJJJ8WlyYEhECAwEYTWP4ciIiPF7PQ2uX3K9f1XvFMV/jpd9fJQxICQqAMgU9t3QwXHrBt70ETmvk4+puesOIyJ9JGEQHDMNiluS+pLrA0rsF3lK7rjxUvN5PJ3OJu053ufX2erutcOiYorqoxFS1Lk3+Op1Kpu8t2lA5CYBMisNEFFrMmIq6KzqcMT1ifp970C++Gf/bKf2HV+vwm9ChkqUKgMgLbbBaCk3ffAlJ7b927WQhZXHFduO8j4kuVjSC9GoVAOp2ejogLS80XEc9PJpPFSe9ll5ZOp2OIaJftWF0H/qt4J13X5Xh4ddyk9ygmUBcCy+dLRHM8K4ft/70213PHS+9FWGh19zqj+BHI0oRAZQSiYaUgrE7dc8ue7TdvigDAv9n1BBFvrmwE6dVoBDKZzPVEdHY/AuuwZDL5m2rWxEnsiMjXjKnmukr6DlbwVTK29BECjUigrgSWF836KFfW8f4Xen1Nr3P3y+8pP33lv7A+LwlajfiSyZyHRmCzEMJXd98CTtljS2e3cWHFK/txEwDchIh9teCGdhe5uh4JGIbBZXC4DMsGDRE/FqwFWG7+8+fP3zGfz//BPcU9LMW+udROMpk8PJPJHEpETwDAn3Vd/1S5ecnn/5+ApmkHePUOfxuNRk/i8jwD8EFN0/iPKy5CfZRlWXwYoS5bpYW7E4nEDo7jLAGAdeFwWFu0aNHKRCIxKZ/PW4qidJqmeRIvsNTX6nHhdSewfEhE9FkA4IjWKfy1F//bAz975T1goUWis+rxXZI51ZgAIhSE1cm7bwl7bcEBq0LjPJebEfGPNb6dDFeHBAzD4Oc8sR+BdUoymSzUei3XMpnMdkS0zN1O/mSJvplQKHR1b2/vjog4l4s4lxuvn8+f0XX9wHQ6fQQiPiICq3qKsVhsP0VRePv2sa6urq+tWLFiIA8jFlg3AsDJiDjDNM2qopnVz27wV1QpsPiPig+am5uncV1HEViD5172SiLi0yoc0Upw52f/sx4eeH01PPhGN/y3R3K0ygKUDg1HYItICI7ZNQrH7jYe9t9qM3/+/EOHI1a1zp1pOD6b0oQNw+ASOKVEEWN4fvPNN/8M2zMMxCSTyXzEE1ec61rcVuu6voX/xaHkZyHir5LJ5Mx0On0iIt4rAqt2b2p/tQ1rd4fhHalSgVVqFiKwhvfZFEYnIjbaY6E1if/9zw9y8NAbq+HB17vhpe6eEZiB3EIIDC+BPaMROGa3KBy963jYaQzbWRXack9Y8S8saZsYAcMwfg8Anxtg2ffpus4eViVbOp2ehYhcPaOvblJRx7W6rvflY2UymS8R0aC2mhDxB8lk8vJ0On0ZIl4kAqt2L6sILNkirN3bNMBIRMR7sCy2ChGtXocK0awHX18NT3YNtF09ItOTmwiBqgkcvO3mcMxu4wtRqzAbW/2vccTqXkQs6d5d9U3kgoYk4Nb3+xkiFvJOBmh/JiLOW3kGEd8DAM57+jQATAaAsu7tAJAhoqtc13+OdPH286C2CBGxkHRvGMYiAJg2VIHliwpEPJuI2CH+c4h4gWmahdJPiURif8dxWDweDgC8h86eXOeYpvkw/03u82ptbQ2tXr36BBaArhv+x73PnlQUJdnZ2flskOuUKVO2aGpq4n6cmsKilE9F3pvL5S5csmQJ22L0talTp+7U1NR0ExG1ePd/yrMc4pJwEIlEWhYuXNgdiN5cgoivEhGfmN8FALhIdiYcDl+8aNGiQomh4miNpmnf98bsuy8RvRcKhbTOzs7l/QmvEmxeR8RLxo0bd097e3vf1o9/vaIoJxDRDC+fa6xn+3KWZVlsVjxgUk7RvZq9a2+IRqPp9vb2QvSjVASrtbU1smbNmnls8cHPxjTNK6dNm7ZTLpfj/L03fX4SwdoIP7qI6IsAcBIR7z//70TMI2+/XxBbi97s3ggzklsKgeoITN8lWhBVX9qRf55xlBY+QISfcUkUThiubjTpPRoJeBGoOxpgbSt1Xd+W52kYBv8AHlcLgUVEHJ3jY+Q85mpEvM40zZs1Tfs8V1sDAP6LhL3fWDS0up7VO7gHP2b9v/bOBE6K6tr/51R3DwPMDAguCCLiFvd9X1GG6e5hERf0qdGgiS+KmuSZvJftJcYkZnnZ/Ecj2VTUoFFcUGC6ewAF931XDKKIqIAsKusw01PnX6esmhRNd0/3TPdMdffvfj79aZiuunXu996u+vW5554bi8U0dYkWjkajPxCRn1qi6T0rnk3Fn867n6dZ60XknEQiEdcDGxoaRhqGoZ/vR0T6/WtmZg3Y10UG75qmGWlubra3DvIEY+v07TPM/C8R2dURewH1PKcRWKutdERBjU8zTXOT9a7PMF3U9aN4PK6iazuB5cRkHUREVzmiWYXw262trY/Onz9/bTqBFQ6Hz2VmzbqvTGY4gkfZHMjMt9XU1FzuCh89Xxk4Ym+tiDxlMda9thqs5LZtrpDLNP5S+kGZa4Jj+1pE9PfVq1dP0TiyVIHliKv/08wB1mKN212bxo0bNwwCy0ffdhHZU4WW49XSLwa99mkLPbJiMy1ctYleWoukpT7qroo35YjB1XTqLv3p9F370SE76I89u7ytv5IdYaUPARQQsAnccssttVu3btV9/To2mPQpGjuZ6Z///OdG0zTnODZ2axWh8/DX2YrbQ6HQFI+Xx11pVh0IBBrmzJljf2fGjh27Z3t7e7O1OGptdXV12BsgzcyvVFdXn6l/c8TUkYFAYI6IvB4Khc6YNWvWFmdF3hXMfHksFtNs+LbnJhqNqndnmoqz1atXX6iCIRqNXi8itnCrq6v7qesV8hz7fBqBtdgwjPFNTU2LHTG1r2mauhhgpSVsGhKJxLpMq+MyeapS/+4RfgM1fjmRSLyp1/J6i0RkciKRsBdHZGIcDocvYWZl8Lt4PP4/WQSWcplkmubE5uZm9RzSxIkTB7a0tMxWb6FpmqObm5vfSBFY13tE770tLS2XLViwwN4rDwLLp99uEVEXsX4ZVWzVu2ZqULwKrYUrN9NzazCF6NPuK2uzjtmxL506pJ8trDxB69pmndbRKUCdCkQgYVmPgq437uabb/6+NePUsRVO12sq3pnt7e2HXH311a/ffPPN9zoeDL1YtwWWaZqNqV6UcDh8NjPfy8y/isVi22whFIlEdDugr+usVDwef9r5/zdN0zy7ublZH/pu0RV4uiK3QUUAEX1uGIZmxF/tijP3wPHjx/dra2t7iIgO0WOrq6uXtba2qojcS0ROTSQSHQl+0wmETAHeEyZMqHXqGR4MBk+aPXv2R90VWNnYhMPhQ61pXL3nvFhbW3umpoDIMsW4XWqEdKPHEWgTvQLLEbs7JJPJ6rq6urXqLfMysKa833EE6zNe0QuBVbzvZ0FrFhENhNcYLX11xBMs+nwrLVi5mRau3ERPI16roMxR2bYEjt9JRVV/GjWkH+0/oGMloB6ky+41vqqJmTWAHQUEOiWQLR9WpycX+QB39eBf/vKXHdvb23UazC1FEVieuKTfW44rzevVUURkIjPr9N/Z8Xj8wXA4fDczn+Z6UjKhcIUNEd2dSCR0r8VtSiQS+YlO5Vmi8cxgMPhi6jSWe3BvCyyHzY9E5Ax36tO1LRqN1lnPxpgV97WLtZDh5EQisaIAAisqIg8Qkf5AnCEi99XV1S1Mzd/lEVg6HavPZFNETnc9bNn4IQaryF/g7lQvIid6xFZH0rvF61ttobVw1WZ6fJUdX4gCAt0icPIu6qXqZwurfes68lZpna94RJVvc9V0q/E4uagEnKlCFeSZUjYU9fpZKl+fTCYP/MY3vvFhmqzzRRFYnmmtbG0+u6qqam6qhyjTCZ2lEfCIurODweCzfhVY2VYbpvOYdVdgKc80Qe4a+/WQYRjXNDU1LdNjPHzdLjDdwHZvED2mCHvra1yA66o71yO2NHDQLu9taKUFq9SztZleWruF1mNrngLQLv8qdOuaIwd/Mf03apd+tGftNqLqDY+o2m4z3vKngxYWmoCTLFSn4PQ+1t3ysIjcycw6pTayq5W5KwdvuummAw3D0DHvLUURWI436fvpvDQp12d4sP5NpBgeLC9vjfPasGHDfsx8hcZ5WSsS308mk+F58+Z94Aos67NV7e3tXzMM41pdTKArFxOJxKNuPRBYXf0m+uw8EdF5d3ca0Q6O17I5adKrn26lV9a12C+N21qHTad91nu9Y87AqgBpkPrhg7546b/7B3Xnmo6iweru9F+Xcgn1Tstw1VIiMHXq1P8QkWs6yY+VsUki8rsrr7zSTiVw4403Dg0EAhpEn2/ZyMzjr7jiigV/+tOfapzp7gN6SGDpw/s2Zv5FagxWaiOKEYNFREsNw5jNzLrA6vRYLPZuNoFQrjFYTmxavYhsXrNmzUJv1nmHUg2cXgAAIABJREFU+387U7UPpDLwrD5c44owZQiBle/XsASOd7LFq9g6nYg6PFuu6a7YemFtCz27egt90pIsgVbBxO4S2LFPgA53BNXRO/YlDVZPUzSPjv4C05gqZFnvLnScnzOBP/7xj7uFQiENMNZ8TTtYQdqnicjBnVTw9SlTpvzVPeamm27a1zCMf2U7xzTN40zTXBQIBI5j5iOZWUTkwSlTptjn3XzzzRrXE0lTR7E8WHs4+/XVag6qRCKh+afsEo1GNWj9xKqqql/rqkM3fid1FaH7gLfO19V+5+S7ijASiegG3L+3WFwbi8V+lmbFYbpVhB3pGNTWfIPcRURzi9nB+572TvcuBOjKKsJ0Cwly2euvoaFhZ8Mw9N7Xx7uaU1NjRCKR32pqCdfLmE5kRiKR7zmb1SNNQ87f+hI/0HKb7+UE4Wn25KOE6Bgm2ubJqvFbL67dYoutZ9dssbPKo5Q+gV36BumowdW2kFJBdeDAbYLT3TxVmgTvRfeFzZZLv9/LrQU33XTTKYZh/D8n4ajbPPU4nXPFFVd0/Ai4+eab1QPzoK6Oy8Jgi4h86corr1yeesyNN954cCAQuNvJeZSuiqIILL2QJ9cT6YpC0zRfMgwj7OSsetyzOi1jHixm1hv3xFgs9ozW6XhPlMcRneXBclIR6LGay8qbB0uTu2qswJNp0jR0WWCFw+GrmFk3dta0CwsDgcDvND1FhjxYmvhUE9Sqe73TPFhdFViOoHVTWGwSEY27WuwkXj1B7ayqqpqYkmy1g4EzpajjZxwzXxqLxabDg1Vud6NO2mNlONanrCa1O05d8klTjg8arAnlOsoHm9pssfXGZ1vteK6lG9to+aZse3RWGEQfNnd4/xCNrAnZcVMqpFRU7VET2sbSdqHlAbYTDuoN2BZVSKfgw86sYJM09umqq656c+rUqYeruBCRi5i5I+TBQaO5li6bMmWKnS/KWe2nqR90mjHXojFbLzOzJtFUL7++0u1t6K2vaAJLL5ImuHqFiNxUVVV1g5szS49Lk8m91coKP4eZv+0GYbtGp8nkrtnW/2Ga5o+bm5s1iWZH0UzuhmFo4s9z3UzuzHyDk6m9IxN5IaYIVdBt2bLlzyqSrS3j1olIRD13OWZyt7OrW333s5qamtvdJKOOQNrGA+Y2LhcPlntsNBo9VXcCcBKh6rVW6GrMZDL5Uzf7fSYGTnLXODMP0FxgwWBwLRKN5vqVLNPjHC+Xii5XeOkvnm2KbuHz3sY2Wrqh9d/vG9rovY2tiOnqoXExqE+A9qypoj1rQzSytor2rPn3u2dLGq81uuRbV/k9pcu/4Z3qoY7CZbpEYOrUqV8XkT9nOVmTan5rypQpmulcp/JOVqFlZSW/qEsXzP+kbgms/C/X+2fU19fvHgqFHheR90zTHNfc3KwCDaVCCXRsfFah7S9Isz1eLl1C7b404HNougt83mraQmsb8bWxzfZ+tbRn3fapIPaWUyXVAba9UF7x9IWYqqIBVdsEoHub/TERvaV7l3leukUEkn2W0+Ao87ZMnTpV8w6pRyNT0c+DhmGMEJHtfgTqSVZczwuGYVwnIt+1Et+eVGBkZSuwHM/LD9va2r6rW9Y43DqmI9MlQS0wW1RXAgQgsIrYSSIyIEVwueJLYx/SFk0RoasW3dfa1n//W/+2Vj/z/G1TUrfpKp+iq/LU82S/qgI02P238z64yvnM+X9dKKOIUig6JeKKqA5BZW0eu82mreVDDy2pJAIaAxUMBv/grIjOt+nPWLtf/OLKK6/UvffopptuGmEYhi7YKOSWPGUrsMLhsBvn1O6JPdLNkjWU5FXDMBqbmppW5tspOL68CEBg9UJ/Oh4v9XClerzyTiKoHi9bjDmiyxZgW9vp89Z2ajWFdKpS31tN8vxbqK3d/fsX7/8+zvm387n7d8VUZTDp1Jq+VwU8//b+3fk8FHCO6/hs2/MHOEKpQ0A5/1ePVBeKiqhUj9RbzLy1C3XhFBAoKQJTp07VDYk1y3g4m+EissrJtv1njdtKPXbq1KkXWXu76vYxhSplK7AUUGNj4wjTNDXD+xm6itNaNbeGiO7wxh4VCiTqKU0CXXqalWZTS8NqEdEd6XXZtb5n/LfoZ0I7MdsrVsqmiFArMa1mIt1yw33pjSvtv5nZuzVH2XBAQ0AgXwKaj0pEDtT8TMw80tmflQzD2KB70F1++eWvdlbn1KlT7xKR8zs7LpfPReRWa/XhV3M5FseAQDkSgMAq8V4VkboMgkz/ruJLX7oS0vue6d/ucdt8bpqmnabCMAzdLVvjlPSl3qHUf6f7m/dY7+frHdG0jXhiZv07CgiAAAiAAAiUNAEIrJLuvp4xPhKJ2JH38Xgc46VnkOMqIAACIAACJU4AD8wS78CeMB8Cqyco4xogAAIgAALlRAACq5x6s0htgcAqElhUCwIgAAIgULYEILDKtmsL1zAIrMKxRE0gAAIgAAKVQQACqzL6uVuthMDqFj6cDAIgAAIgUIEEILAqsNPzbTIEVr7EcDwIgAAIgEClE4DAqvQRkEP7IbBygIRDQAAEQAAEQMBDAAILw6FTAhBYnSLCASAAAiAAAiCwDQEILAyITglAYHWKCAeAAAiAAAiAAAQWxkB+BCCw8uOFo0EABEAABEAAHiyMgU4JQGB1iggHgEBOBERkEhFdQESjiGhgTifhIBAAgUISWEdECSJ6kJlnFLLi1LogsIpJt0zqhsAqk45EM3qVgCOu7u1VI3BxEAABL4FziymyILAw2DolAIHVKSIcAAKdEhCRu4jo/FuXP0YL1i6ipZtXd3oODgABECgsgR2ramj8LkfQpcNP0YpnMvOZhb3Cv2uDwCoW2TKqFwKrjDoTTek1AiKylogGnfnCDbSmdWOv2YELg0ClExjZbye647CvK4bPmHmHYvGAwCoW2TKqFwKrjDoTTek1AiLyIRENu/KN2+m19ct7zQ5cGAQqncCxA/ei3x5wvmL4mJmHFYsHBFaxyJZRvRBYZdSZaEqvERCRx4nopHs+fpZuen9ur9mBC4NApRO4Zs8onTnkSMXwBDOfXCweEFjFIltG9UJglVFnoim9RkBEvkxEd6oBP108k+aueaPXbMGFQaBSCYzZ6SD68T4T3eZfxMz/KBYLCKxikS2jeiGwyqgz0ZReJSAi/ySi89SIXy2ZTXM+eaVX7cHFQaCSCIzb5TD67l7j3Cbfy8z2d7FYBQKrWGTLqF4IrDLqTDSl1wmIyM1EdIUa8of34vTAyhd63SYYAALlTuDsXY+mb40Mu838CzNfXuw2Q2AVm3AZ1A+BVQadiCb4ioCI/JyIfqhG3fz+PLr742d8ZR+MAYFyInDBsOPpihGj3Sb9mpm/1xPtg8DqCcolfg0IrBLvQJjvSwIi8h0i+o0ad8sHC2nahxoDjwICIFBIApOHn0xfHX6qW+X3mPnXhaw/W10QWD1FuoSvA4FVwp0H031NwErd8DUrdcPf1Mj5a96kPy97hFZu/dzXNsM4ECgFAkP6DKDLR5xOo3c80DX3P62UDPZ3racKBFZPkS6x64wfP37Htra2HxDRcda+Tcc75i9g5udEZGo8Hn+/xJoEc0HAlwRERJc0/YyIDlq59fPkze/PCz66dpEvbYVRIFAKBE4bvD9N2aM+OaTPgCAR6XLdHzHzzJ62HQKrp4mXwPXC4fDJzmAclMHcTUR0VTwen1YCzYGJIOB7Albg+86OyPpPNfauj562vVlC4nvbYSAI+IUAE9teK425cspfHXH1SW/YCIHVG9R9fM1IJDKZiG5TE0XkBiK6m4iWBINBaWtr29MwjO8S0STn81MSiQQCR3zcnzCttAiIyFccoTX81fUftN38/rzQWxs/Lq1GwFoQ6AUCB9QMVa9V26F1u4eISLdKUK/V7b1gSsclIbB6k77Prh2JRPZw3Kn9iei6eDz+k3QmRiIR/fu1RLQuFAp9adasWWt81hSYAwIlS0BE9iYiXWV4XquZbLvzoydDM1e+SJ+1bS7ZNsFwECgWgYGhfjRxyJF00bAT26qMoIqre4jof5l5SbGumWu9EFi5kqqA46LR6K9F5H+IaEY8Hj83W5PD4fAfmPlbzPx/sVhMvVooIAACBSRgbQ59tZPKYZe1rRtbZ6x4rkqF1qb2rQW8CqoCgdIk0D/QxxZWk3Y9pnVwVU2VlVtuFRFdz8w3+qVFEFh+6Qkf2BGJRB4movGmaR7V3Nz8YicC6xhmfpaIHo7H42f4wHyYAAJlR0BE1Kv8DecV+KjlU/OBlS8YKrRazWTZtRcNAoHOCFQZQVtYnTXkKHNY9Q6GNRXYTkR/1Bcz+2rxFQRWZ71ZQZ9HIpGPiGhoIBAYNGfOnE87EViDmHktEf0rHo/vV0GY0FQQ6HECInIUEalH62K9+HubV5OKLH0hEL7HuwMX7AUCGsCuwkpfe/bbybXgDiK6kZl9uR0CBFYvDBS/XrKLAkubs9R9MfNS0zSX6rthGEubmppW+rW9sAsESo2AiOheH+rRalTb/7VxBcVXv06J1a/RhmRLqTUH9oJApwRqg9UU3ukQiux0MH2pZlf3+CbHY5XotIJePAACqxfh++3SXZwizNaMLa7wslZH2aJL/9/e3r40GAy+F4vF1vuNAewBgVIgICIXOELrWLX3k63rKWELrddp2RasOSmFPoSN2QmM6LsjhXc62H7t3KfOPVjDUnQq8K5S4AeBVQq91EM2diXIXferFZFmwzBGishIIvK+MuXR0haty+T5qq2tXTJjxgydV0cBARDIQkBELiQiFVu2R6vNbKfmNV8IrZc/XwZ2IFByBA4fMMIWVQ07HkwhI+D1WN3FzNNLqUEQWKXUW0W2tZBpGiZMmFDb2tpqiy6P+NKAXVeA1WRpjsaCudOO7+m/dbpRRNTr9WGRMaB6ECg5AiJyChFdKCRfZuJ+2oCnPn3HFlqPrHmr5NoDgyuPwOk7HmALqxN22MduvJBsZuJ/ENF0Zn6sFIlAYJVirxXR5p5INDp69OjBffr0GWmaZqoAs//PzJrLJF1J6jSjTjeq6PLGewUCgSWdBeYXERuqBgFfEBCRPVVoOV4te/HJ2xtX0NOfvkPPfvYevbkBv0980VEwwiZwYO1udOzAPen4Hfah/f4dX/W2bmbgCCv9gV2yBQKrZLuueIb35lY5jY2NQ0RkL2e6cQ9HcLleL/WAZSobUuO9nJivd4no3VgshuRBxRsyqNlnBERE8wLp1KGKrXrXPA2Kf/azd22x9dr6D3xmNcypBAKH1O1ui6pjB+7lDVrXps9TUaXiiplby4EFBFY59GIR2uBs9qwJRA8RkUOZWWOiXmTmRb212XN9ff3ugUBgrwzxXh3LS9Lg+MQbZO94wfSX0bvYtLoIgwdV+oqAiGggvMZo6UvTPdhlyaZVtth67rN36SXEa/mqz8rNmCMGjKBjBu5li6q9++/ibZ6mV9AVgU1OXsWyajoEVll1Z+U2JhqN7mWapk7e75FGgA3OQkYjgbeZbnS2WFCv1+rKJdq7LRcRjSPa33kdQESHEdHhjlUvE9ErRKTBRYv0xczYRyaHLhOREz1iS5naZenm1R1i6/nPdAYeBQS6R+DogSM7RNXIf+et0kr1u+uKqie7dxV/nw2B5e/+gXXdJDBq1Khg//7992lvb98nQ8B9bYZL6JSiHe+lHi/H62VPN4ZCoSWzZs3CA72bfZPudBHp48lcvluOl9DAIjeTM6aCc4QmIqd6xNZB7mkfbFnbIbbe2PARbUR+rRyJVvZhunXNwXW7dYiq3ftu87v2DY+oWlgppCCwKqWn0c7tCEyaNKnv+vXr9zUMwxZfKfFeGvelcSzbFRH5zM3p5Qiw9zxeLxVhKF0gICKXOOLqsK1btyaXL18e/Pzzz+mzzz4jfdeXlgEDBtivgQMH2u/Dhw9P9unTJ+j8MtYcObd14fIVfYqIjPaIrY6dGVrMNnprw0e0aOPH9NbGj+24LWw6XdFDpaPxdcG+dGDtMPt1QM1udFDtMOob2OaWqcHqrqdqfiVSg8CqxF5HmzslUF9fP6CqqmofZ9rRDrpnZm+aiUx1rPCILvWA2V4vwzCWIKt9emQiMt4RVnYw9ltvvUWvvvqqLaxyKSq0Dj30UDrgAJ1JtIsGy6rQmpXL+ThmWwJOtniN1zqdiDo8W+5Rttja8BG9vuFDemX9MlrbuhEIK4DADqH+jpgaRofWDScNVk9TXieiR52YKl9nWe+JLoPA6gnKuEZZEdAFAFu3brU9X8zsrnh0VzoOTddYZja96SU0p5cKL4/nqyKz2ouIPsh1k/HARx99RK+88gp98EHXVrftvvvudNhhh9GwYcO0C3RRxgRm1l/QKF0koCt6ncD4o/VdSI5h4r7e6jR+6w1bbH1gCy7NKo9S+gR2rKqlg2t3s4WUCqp9+g/ZplEispmZn9DFT+7Lb5st93YvQGD1dg/g+mVFYMyYMUODwaDt+XKmHr1erx0zNHZTSn6vJer5Uq9X//793y3XrPYiMkpEHmbm2hdffJGee+65goyFY445ho488kgSkQ3MrCJrQUEqRiXKVGPkjiei44jo6HYxjw+wsc0K3o9bPrOF1uJNK2n5lrW0fMs6WrE1N28kEPcOgV37DKThfQfR8L6Dad/+Q+iQuuG0W/W2G3G0kywPkJ3w8xmPoCqLdArFog6BVSyyqBcEUgg0NjaOSCaTbsyXer+82wplCrbXjeXcrPb2dKPH61WyWSNF5BgRmcnMu7722mv05JOFXUx04okn0iGHHKKCYAUzT2Tmwqg3jOrtCDheLhVdrvA6IvWgpNlOy1vWkQbQ67srvJa3rEVMVw+NqYGhfjS8enCHkBpePYg0EF3fg//eksZrzfNEpF/Mp4joeXin8u8oCKz8meEMECg4gTFjxuwTCAQ02F6F174pAffqNUhXlnuD7F2vFzO/6+es9iJyoJVf7QEroeC+ixYtogULiuNgGjVqFO2/v2Z6oMVEdBYzv1nwjkOF6QSX6+Vy02zouwbIpZ0+35Bs+UJwOcLrgy3rSIWXer62mm0gnAeBPkboCwFVPZh2dzxSKqDUM1UbrM5U08felCdO6pOnyiXZZx74Cn4oBFbBkaJCECgcgSOPPDK08847a5oJr+dL42LU+6XTj+m+w/pUcr1eS7xer5qaGt1Iu1fd+iKiKRWuXrJkCc2dO7dwsNLUNGbMGNp77731kxuZ+RtFvRgqz0pARAak5DZzBZhu75O2aIqIz5Kb6fO2zbanS/9tvzv/7vi78/8t7b06tAs+AnRV3sBgP1Lvk74G6Lvn/+6/3b/XZBZRapvGfdp541JyyH2xPBel4AQgsAqOFBWCQM8QaGho6O/Ge1m7zKv3a18icsWXHemdpmgEsoove6oxZZWjJl0tahGRESLyGjPXPfjgg7Ry5cqs19PAdX3pSsHBg7/Iq7N27Vp7haEGw3cWED9kyBA688wzdapwPTMfwsxFb2NRAZZh5U5cl3q4Uj1etvsxn7LVTH4hxlKE2IbkFmoz26lN2u33pPPeJslt/u5+br9n+UxtCnGAQkYgzXsw+2dGgIIp59YG+24nnFQ09TE0+0jeZRsB5QoqZkaOuLxRdu8ECKzu8cPZIOBLAhMnThzY0tLiTjfquwowdeWo52undEaLyCpm1l+523i9gsGgJlbVWLBuFxH5ERH9dOnSpRSPx7PWN3r0aNp3X9WMmcvixYtp/vzsKXYikQiNHKnNph8z88+63QhU0GMERETHqi4O0fds/95Jj2XmtLnreszgAl9IRFqZWXeU8L70u+j+f5t/O8cW2ApU11UCEFhdJYfzQKBECTQ0NOzsifdyPV+6zZCqkLoMzerweqn3y433CgQC7+aa1d7Z/uZVItpbxZWKrEzliiuu8H50JxFpTqunnT9qMLXmzrrIPWjq1KkZ61JxpSLLEY66ryay8Jfo2O3MbBHR8ZtOkOnfVXzpS2PEvO+Z/u0et83nItJXRNgwDB1HOiepL/UOpf473d+8x3o/V8+yiqZUwYScF511uo8/h8DycefANBDoaQLjxo0blkwmVWyp60jf3ZfGyWwXJcvMW5ycXtt4vVSExWKxbbLai8jlRDRVpwV1ejBTOfjgg+mkk05yPz6XmWekO1ZEJlnB0/fqZ0888QS9/rrmOExfdJpQpwuJ6Apm/nNPc8X1yodAJBIRbU08Hsfzs3y6tSgtwQApClZUCgLlR6ChoWGker7cHF+mae6rU49O3Fe6e8laFVpuvNctt9wyftdddz1MUzJoaoZ0xY2Zcj47ipk1iWHGIiJHEtELekC2mC5N2aCpG9QTprmxyq930KKeIgCB1VOkS/86EFil34doAQj0NgFubGy0N9R2UkzYMV+O92uEGjdo0CC67bbbqKqqiu655x5at25dWptPPvlkOugge3eWvzLz13NpmIj8hYj+84033qDHH3887Sl6/fPOO0+D3VuYeU+r7hW51I1jQCCVAAQWxkSuBCCwciWF40AABPImEI1G+6jw+t73vnfZaaed9o3OgtvPOOMMGjrUTpd0sbUNkcZedVqseDCNxbrj448/poceeijj8Z5pwpzr7vTiOKDiCEBgVVyXd7nBEFhdRocTQQAEciVgJU69XUXTCy+8QM8/rwmi05fJkydT3772Vne6ufb7udQvIpoPbOmWLVto2rRpGU85+uij6aijjtLP77C2JvpKLnXjGBBIJQCBhTGRKwEIrFxJ4TgQAIEuEXDyHGn6h6HqYVJPU6byla98hfr166cfD2fmnLYCEpHdiGj55s2b6fbbVcelL+oZUw+ZNZ2oBug0IfICdalHK/skCKzK7v98Wg+BlQ8tHAsCIJA3AREZp8Hlmhz07rvvznr+uHHjaPjw4XpMxtWDqRW4qwmXL19Os2fPzlr/+eefbyct/ec///nHadOm3denT5/FDz/88Kq8G4UTKpYABFbFdn3eDYfAyhsZTgABEMiHgIjcQETfzBaE7tan6Rk0TYO1MvFOK+npxblcR0Tu0JxYmqZB0zVkK24KiJkzZ9Jf/qKx8XbRrULeEZHFzKz7Fi42TXNxIBB4JxaLIQ9RLp1QQcdAYFVQZ3ezqRBY3QSI00EABLITEJE3iOjAzpKLai26Lc7YsWPdCjv1YnlzYc2ZM6fTrXOGDRtGEyZMoE8++WT9xRdf/J4VSK9bC9VmaYGuNlTR9Y6+qwgLBoOL+/Xr925v7+mIcdc7BCCweod7KV4VAqsUew02g0CJEBCRE4joyZaWFvrHP/5BbW26D3X2krJFTsZcWN4cWLlsmaNXDYVC9OUvf5mqq+2cqSceddRRzw8ePHgvR2jt7byr6NKXbi0UyGKtZrRfbBiGLbxM03zHMIx34vF4TsH5nXHA5/4kAIHlz37xo1UQWH7sFdgEAmVCQER+TETXLVmyhObOnZtzq1K2yvmrJmsnIjfJ1clEpKne/9OtMNtWOakXHTNmDO29t2onupaZf5rJqPr6+gGhUGhPZw9HV3S5wssOFMtQNHjenm5U4eVOOVorF5cmEgnk38p5FPjzQAgsf/aLH62CwPJjr8AmECgTAiLyGBGdvGDBAlq0aFFerUrZMiftuZ1tkZPupP33359GjRqlHz3OzKfkZZRzcGNj4xAR2UZ0mabpesJ0L7xM5VNvrJcjwJYEg8Glc+bM+bQrtuCcniUAgdWzvEv5ahBYpdx7sB0EfExARPa3VgO+JSI0ffp02rBhQ97W6tY5++yzj50JfocddrDP//TTT+1M8O+88w7pvob5ltraWrrwwguJ2b79HcDM+Sm/7BfksWPHjkwmk7p3Y7opRzsHRYbykRPvtY3Xq6qqammuG2rnywLH508AAit/ZpV6BgRWpfY82g0CRSYgIldbu+T88cMPP6RZs2YV+Wr5VT9+/HjabTdNn0XfYOYb8zu7a0ePHz++39atW/c0DEPFlzfOy/13tvuxO+Vor3a0ste/q1OOdXV1S2fMmNHeNYtwVlcIQGB1hVplngOBVZn9jlaDQNEJiIjuWzPhmWeeoZdffrno18vnAocffjgdd9xxesrDzGxnH+3NMn78+B3b2to0e73t+XIFmDMNOSyLbZu9U47M/I5pmksNw1gai8VyStTam+0uxWtDYJVir/WOzRBYvcMdVwWBsiYgIjvr9jVE1O++++6j1atX+6q9O+20E51zzjlq02ZnW55PfGWgx5j6+vrdQ6HQSNM0bc+Xu+LREWFfzJumL2u8U45WXrH3POLLXx3iV/hp7ILAKqHO6mVTIbB6uQNweRAoRwIi8mVNFqrCSgWWH4sKLBVamqSUmf/hRxuz2TRp0qSqzz//fM9AIDDS2utxpCe1hDvlaOeiSFdE5AM3qSoRLdHpRo/4QnLVLOAhsErtm9J79kJg9R57XBkEypaAiNxGRJNfeeUVevrpp33ZzuOPP54OO+wwtW0aM1/iSyO7aNTEiRMHbt261RZezrRjx4pHK/O9esIyFY3nspOqOqkmbK+XCrDa2lqN92rtokllcxoEVtl0ZdEbAoFVdMS4AAhUHgERWU5Eu+negLpHoB+L7nmoex8S0YfMnC2vlR/N77JNY8aMGRoMBm3x5QgwN7eXvg/JUrEuA3Wz2nd4vVR8VVJyVQisLg+9ijsRAqviuhwNBoHiEhCRRiKao2kZNHu7n4tmdde0DUQ0lpmb/GxrsW279tprjWeeeUYTq440DEOnHN1pR9f7NSCTDcy8ylnd+I4KLn21t7fb7+WWXBUCq9gjsXzqh8Aqn75ES0DAFwRE5PfWBsr/pYlFNcGon4smHNXEo0T0B2a+xs+29qZto0aNqunXr58G2tteL0eA7eXJch/KYp8udtDUEu8ZhqH7P9riq1STq0Jg9eZILK1rQ2CVVn/BWhDwPQEReY2IDp43b56dDNTPRZOY1tfXq4mvM/MhfrbVr7Y1NDToitEOrxczqwgJuZCrAAAgAElEQVRzvV4jMtktIm3OdkLbeb38nFwVAsuvI9F/dkFg+a9PYBEIlCwBETmeiJ7STZ3vvPNO2rpVt+Xzb+nTpw9ddNFF9ibQRHQCM/szIt+/CLNa1tjYOKK9vV2Tq7orHXXa0U20qsIsU/nc9Xqpx0tTfrjB9r2RXNXJU/YDItLkaTrGtSxg5udEZGolxaCV6FDsFbMhsHoFOy4KAuVJQER+REQ/Xbp0KcXj8ZJoZCQSoZEj9blPP2bmn5WE0SVu5KhRo6r79+8/sr29vWPK0ZNqQr1fNVma+LGVWuNdEbFjvFLyexU8uWo4HD6ZmWdauxIMymDTJiK6Kh6PTyvxboH5BSYAgVVgoKgOBCqZgIgsJKJTHn/8cXrjjTdKAsVBBx1EJ598str6GDOfWhJGl7GR4XB4kIotN7+Xs9LR6/kKZGm+vbpRxZd6vVLye+WdXDUSiUwmIk05QiJyAxHdrXnDgsGgtLW1qWfuu0Q0yfn8lEQi8XgZdw2alicBCKw8geFwEACB9AScgGc76Oquu+6izz/XWR7/lwEDBtAFF1zgGroPMy/xv9WVaeG4ceOGqbBxsu/bKx09ub7szSUzlBb1emURX9slV41EInsQkf5K6E9E11ke2Z+kq9vygOrfr7X2tVwXCoW+NGvWLM2gjwICBIGFQQACIFAQAiJyJRHdtGLFCpo5U2dUSqdMnDiRdt11VzX4Kmb+U+lYDkuVwKhRo4K6nZCb38sJtHe9Xvo+OAupT9XblTrl6Hgzv0dEM+Lx+LnZSIfDYV2F+i1ravO38Xj8v9ErIKAEILAwDtISaGxsPLa9vT1uGEZTLBa7MBumxsbGIaZpziOillAoFMEvuMocVCLyIBFNfP755+mFF14oKQhHHXUUHX300WrzTGY+s6SMh7FZCUSj0TpNL+ENtE8RYH2zVWCa5lHNzc0vdiKwjmHmZ62FEs3xeDyMLgEBCCwfjIFIJPK/RKSBtWtEpD6RSLyayaxwOLwrMz9CRPsx812dCZ/uNK8LAkuTNG6urq4eN3PmzM+6c22cW3oERESTUGqAcc2DDz5IK1euLKlGDBkyhM4809ZVGzUDPTOXxvxmSVH2n7ETJkzYpa2tzd5IO2Wlo5tolQKBwKA5c+aolytj0bgxZl4rIqsSiUS2bPj+gwCLikYAHqyioc2tYo/AImb+RSwW+2EWgaWb0upKFcNPAiu3luKociZgZfHWIKbpn376Kf3zn/8syab+x3/8B+2www5q+4X6/SrJRsDoghGIRCIaT7g3BFbBkFZcRRBYvdzljsC6zloiburqFBE5Pd3WEuPHj+/X1tb2kIYbOALrn37xYPUyQlzeBwRE5FYiuuT111+nJ554wgcW5W/CSSedRAcffLCeeBszX5p/DTijnAiEw+Ema9oviinCcurVnm0LBFbP8t7uaiqwROTbVvK6BDNPEpHJiUTiztQDI5HISUQUE5E3mXkvZm72CixHgF1ORBpoqRvX6qqZFwzDmNLU1PS6t776+voBwWDwx0R0sRWUvCMRaR6Xaclk8ofz5s2zp0bcKUJmjqnXzNn+RPcUaRWRh5LJ5JXz589fq8fqyp5kMqlP1eVVVVVjH3744Q2RSOQsK5v3/dbnP3FW7vzcsUuvNTUUCl07a9aszV67GhsbDzZN8zdEpEvlq4hokW5fEovF5uoqaffYlOOq9bq61Ultbe2fZsyY0drLXVqRlxeRD7R/Y7EYvf/++yXJYI899qBoNKq2L2fm3UuyETC6YAQikYjei76DIPeCIa24iiCwernLHQ/Wf4vIVYZh/Nw0zZfWrFlz7osvvtjmMY0jkchUZ+riOtM0f+gNPnfE1d8tQXKeFcelQkdztXyJiCYzc1L1Ujwef17rmzhx4sCWlhYNRtbEP09Z7/OZ+SgR0SfLa4ZhNDY1Na10BZaew8wGET3hbOh6jHXDOdBaHn376tWrL1M7OxFYmnsmqLFjpmlust5PscScLn/+UTweV9Fll0gkotmRH3YWXtxufd7u5JcZwsyTY7HYPWmO07994hynNv199erVU1LY9XIPl//lRUSDeuNbtmyhadNKO9fi5MmTqW9fO+Y5wsyJ8u89tDATAaRpwNjoLgEIrO4S7Ob5bgyWiJzDzGOsPdHOTg12j0ajmtn4Ed2tnoiu19VaXoEVDof1YaDTh7fF4/ErXG9PQ0PDOMMw7heRWxKJxBRHoGhQ/XXM/ONYLPYL51gVcPYSY/3FFo/H/+DxYCWtveXOchPoOVtGxIhoqIicmkgklnQisBYbhjG+qalJbVfP2L6maWqg/koRaUgkEus8qxCrA4FAw5w5c97TY8eOHbtne3t7MxGtra6uDmvwvHXT0yf4JNM0JzY3N6tnyxWNs60YoH1M0xzd3NxcGhkuuzl2/HK6iOi4+bbuO6j7D5Zy0X0JdX9CIvodM6v3AqWCCSDRaAV3fgGaDoFVAIjdqcIT5H62443RKbk/eoPdI5HIf6n40enDQCCwODV9wqRJk/pu2bJlkGEY63V6zrWnvr5+91Ao9LiILKqtrT1z/fr1fXVqURPnpcZ6NTQ0DDcMQ7NwL9ZjN23adEimNA3RaHS6aZqNgUAg0tTU9GwnAmsbT9WECRNqW1tb5+h0UjAYPGn27NkfhcPhs5n5Xmb+VWqQfyQS+T8i+rp6FKzlz0/rtUVkoldgOWJsh2QyWV1XV7cW04TdGZH5n2v1xytEdOijjz5Kb7/9dv4V+OiM/fbbj0477TS16FVre5TDfGQaTOklAtgqp5fAl8FlIbB6uRO9AisUCsWdQPbdXAHkTOnpVEWd/i0QCOyeTvhoXFUoFLpKRL5qebJ0B3ud1nPL4xobtXnz5h28gmvGjBlbMjU/W5qGQgssD4PfW44reyrTLSqmmPk89ezF4/EHotFoVEQe0FgwjY0Qkfvq6uoWZmtLL3dxWV9eRI4gohdN06Q77riDdJqwlItOD1588cVkGPbX50hmfqmU2wPbC0PA8dzrtjiHWDMIhzKzhjC8aN2bFmGz58IwLsdaILB6uVe9AksFhOOSvsUNdo9EIrpqcA4z36DenXTCxxNXdZwGpJumeX8oFFrU2to6xDAMjbd6XwVWMpk8II/koRkTjRZaYDleqY69SjJ0iS2w9LM0Qe56s3vI8uBd09TUtKyXu7SiLi8imlbk58uXL6fZs3WWtvTLuHHjaPhwXSdC/8vM15d+i9ACEACB3iAAgdUb1D3XTBVY3ngrnQYzDON33risdAIrHA7r9h43EtE1Gj/lVp86dedjD5bu5fV9ETkjkUjEc+2SSZMmVW3YsEGTrl6hglSFZDKZDM+bN09XtKH0AAErDu9RTR3y9NNP0yuv6Exh6ZfDDjuMjj9e11zQAma25wtRQAAEQCBfAhBY+RIr8PGpAktX0bkrBq3g7quZ+Tprhd+zq1evvlBXx6UTWE7gt6ahtuOUXBM9MVjL1IO1devWkB9jsNxA0s4SrTqrJetFZPOaNWsWelcLOrFaugdYh6erwF2F6lIIWIsn1M1ji1lNLqpJRsuhaLJRTTrqlN2ZWdOAoIAACIBAXgQgsPLCVfiD0wgsTVlg57wiIk3V0N80zbObm5vt+Zd0AisajX5XRH7FzNfGYjHddkccMXKztYnpV4jIjsFy8lOlXUUYjUZ/ICKas0rzTt3YwzFYe6jwE5FaERmbSCQ64l6i0WiDaZonVlVV/Xrr1q01hmGox6SPd7WhI0p1JZvGoOXlBSt8j1ZOjSKiK1P/9Mknn9D992vKs/IpZ599Nu28887aoCuZWb9HKCAAAiCQFwEIrLxwFf7gdALLk7W93tJUz7kpCjIJLE/qA90D6ylnV/hTRGSgtTJPE3E+7wqsbHmwNFdVnz59ztV0CD0psLRd4XD4XCu5o2YD17xb92o+MMMwwk5+rserq6vPVLui0ajm+tJUDZs04alhGItVlFmbrJ5ARAurqqomeldSFr7HUKNLwFlscObLL79MzzzzTFmBOe644+jwww/XNj3IzJo0FwUEQAAE8iIAgZUXrsIfnE5gOYLD3XfQzkvlXjmT8Bk7duz+7e3tf7MSPh6nni9m1lQImjNL/zbINM1Tm5ub7amONJncdaPpP1RVVd3gZlfvaYHliEdvJncVhitE5CavXXpcNBo9VUR+aQW26xPQPk6TqyaTyZ+6megL31Oo0UvA8pgq91W6uvWhhx6ijz/+uKwADR06lM444wxt03pr54FdmFl3RkABARAAgZwJQGDljAoHggAIuARE5Fwiumf9+vU0ffr0sgRz4YUXUl1dnbbtPPWqlmUj0SgQAIGiEYDAKhpaVAwC5UtARHRrpq++9dZbtHCh5qctv3LqqafSAQccoA27hZm/Vn4tRItAAASKSQACq5h0UTcIlCkBKy2G7ug8IpFI0Hvv2TsblV3Zc889NTZQ27XMyi+n+2eigAAIgEDOBCCwckaFA0EABJSAiGhuqEdaW1vptttuI83iXo5Fs7lfcsklVFVVpc07nZl1BSsKCIAACOREAAIrJ0w4CARAwCUgIr/RTcHVc6UerHIu6sFST5buBcrMmmcNBQRAAARyIgCBlRMmHAQCIOARWC8T0WGPPfYYvfnmm2UN5sADD6RTTjlF2/gKM9t5G1BAAARAIBcCEFi5UMIxIAACNgEROZCI3tB/6+bOmzZtKmsy/fv3tzd/dspBzFzeirKsexONA4GeJQCB1bO8cTUQKGkCIvJ9IvqF5r3S/FeVUDQflubFIqIfMLPmX0MBARAAgU4JQGB1iggHgAAIuAREZL4GfD/33HP04osvVgSYI488ko455hht6yPMPLoiGo1GggAIdJsABFa3EaICEKgMAiKim/Np9na69957ae3atRXR8MGDB9O552peVbtoVvdPKqLhaCQIgEC3CEBgdQsfTgaByiEgIpps82/r1q2je+65p3IarqnczzuPBg0apG2+jJk1ySoKCIAACGQlAIGFAQICIJATARG5j4jOfu211+jJJ5/M6ZxyOejEE0+kQw45RJtzPzOfUy7tQjtAAASKRwACq3hsUTMIlA0BEdF7xadENGDWrFn04Ycflk3bcmnIbrvtRuPHj9dDPyeiHZhZcjkPx4AACFQuAQisyu17tBwEciYgImdYua9maloGTc9QiUXTNWjaBisn1kQrJ1ZlLKGsxI5Gm0GgQAQgsAoEEtWAQDkTEJG/EdHXFi9eTPPn60LCyiujR4+mfffdVxv+d2a+rPIIoMUgAAL5EIDAyocWjgWBCiUgIrqj88i5c+fSkiVLKpLC3nvvTWPGjNG2L2Vme/8cFBAAARDIRAACC2MDBEAgKwEROYGInmxvb6dbb72VkslkRRILBoN06aWXUiAQ0PafyMxPVSQINBoEQCAnAhBYOWHCQSBQuQRE5FdE9N1ly5ZRU1NT5YIgosbGRhoxYoQy+DUzf6+iYaDxIAACWQlAYGGAgAAIdObB0pTtRzzxxBP0+uuvVzStgw8+mE466SRl8BIzH1nRMNB4EAABCCyMARAAga4REJG9iegdPfvOO++kjRs3dq2iMjmrpqaGLrroIrc1+zBzZQaklUl/ohkgUEwC8GAVky7qBoESJyAi1xDR71atWkUPPPBAibemMOafddZZtMsuu2hl32bm3xemVtQCAiBQbgQgsMqtR9EeECggARGZR0SjX3jhBXr++ecLWHPpVnX00UfTUUcdpQ2Yz8z1pdsSWA4CIFBMAhBYxaSLukGghAmIyAAi+kybcN9999Hq1atLuDWFM32nnXaic87p2C1nIDNrdncUEAABENiGAAQWBgQIgEBaAiKiwUZ3fP7553TXXXeBkofABRdcQAMGqP6ki5n5TsABARAAgVQCEFgYEyAAApkE1r1ENOnNN9+kxx57DJQ8BE455RQ68MAD9S8zmPlcwAEBEAABCCyMARAAgZwIiMg63dh49uzZtHz58pzOqZSDhg8fTuPGjdPmfsrMgyql3WgnCIBA7gTgwcqdFY4EgYohICIRIopt3brVzt6Osj0Bzerep08f/SDKzHEwAgEQAAEvAQgsjAcQAIHtCIjIzUR0xbvvvkvNzc0glIZAQ0MD7bXXXvrJVGaeAkggAAIgAIGFMQACIJCVgBXg/q4V4L7n/PnzafHixaCVhsC+++5Lo0eP1k/eswLdbaWFAgIgAAIuAXiwMBZAAAS2ISAiugXMC/rHW265hVpbW0EoDYGqqir66le/6n5yFDPrlkIoIAACIGATgMDCQAABEEgVWNcR0Y8/+ugjevjhh0EnC4EJEybQsGHD9IifMvO1gAUCIAAC8GBhDIAACKQlICKasv2oJ598kl577TVQykLgkEMOoRNPPFGPeIGZjwYsEAABEIDAwhgAARDYjoCI7E5Ey/SD6dOn0/r160EpC4G6ujq68MIL3SNGMPMHAAYCIAACSgBThBgHIAACHQRE5CoiunHt2rV0772aZxSlMwLnnnsuDR48WA+7mplv6ux4fA4CIFAZBCCwKqOf0UoQyImAiCSIqOGll16iZ599NqdzKv2gY489lo444gjF0MzM4UrnUej2T5gwoba1tXWOteZieDAYPGn27NkfpV4jl2MKbRfqA4HOCEBgdUYIn4NAhRAQkWoi2qye7QceeIBWrVpVIS3vXjN32WUXOuuss7QSIaJ+zNzSvRpxtpdALuIpl2NAFQR6mgAEVk8Tx/VAwKcERET31Ltn48aNdOed2L84n2666KKLqKamRk85j5kxt5oPvE6OzUU85XJMAU1CVSCQEwEIrJww4SAQKH8CIvIPIrrwrbfeooULF5Z/gwvYwlNPPZUOOOAArXE6M3+5gFVXfFW5iKd0x2Q7LxKJqMvxfiL6UTwe/7nn2KFEdKX+nYiOc+A/EwgELjMMY1lra+sPmPnrRLQjEa0hot/V1tb+fsaMGR3J4saPH9+vra3tciL6lk5rEpF6NF8wDGNKU1PT626Hemz4CTMvFZGfO8dv0t0BQqHQtbNmzVKPsl3q6+sHBIPBH1uJbS92rq/HzWhvb//h3LlzP674geJDABBYPuwUmAQCvUFARNYS0aCmpiZatsxeSIiSI4ERI0ZQY2OjHr2Ome2Id5TCEOhhgaU5N1QsLbCE1AoR+ZIjtJYS0SdENJKZH9GWicjpRLQzEf0wHo//Sv/miKu/qydTRJ4gorutl9YxmZmTRNQYj8c1DQp5BNZqIgpqvaZpbrLeTyGiPVzxp8dOnDhxYEtLy4NEdDIzx0TkSWY+UUSi1o+id5LJZHjevHlYwVqYIVewWiCwCoYSFYFA6RIQkdOI6JFkMkl/+9vfSrchvWj5ZZddRsFgUC04nZkf7UVTyurSPSywjmbmybFY7B4HIkcikalEpF6rxaZpRpqbm1VsqaDe1zRNFVsrRaQhkUisC4fDEWZ+iIhui8fjVzhxedTQ0DDOMIz7ReSWRCJh71vpEViLDcMY39TUZO9Jla7eSCQygYhUYN0Qj8e/49TL0Wj0RyJynfXj6OpEIoEVrD4b+RBYPusQmAMCvUFARP6gUxpLly6leDzeGyaU/DUjkQiNHDlS23EDM/9XyTfIJw3wCKzDRWSOYRgd02auiSISYuYxIrLFXWnYxSnC7VYqeoTQb+Lx+P+410xX/6RJk/pu2bJlkGEY6x9++OEN7rH19fW7h0Khx0VkUW1t7ZkzZszYkjpNma1ez7G/9wgsynQ9n3RdxZsBgVXxQwAAQMCe7niHiPZ+9NFH6e233waSLhDYb7/96LTT1BFIS5h5ny5UgVPSEPAImZNzAPR+EQWWHa+VTQjpZxorFQqFrhIR3ahyhLWNkuGx+/GqqqqxKr7yEViNjY1DTNOcR0T7WR7Sx0REV6HEE4nEihyY4JBeIgCB1UvgcVkQ8AsBETmIiOzg21tvvZW2bt3qF9NKyo4+ffrQpZde6tp8MDO/UVIN8KmxPTxFmM2D1anA8sRKHcfM00zTvD8UCi1qbW0dYhiGTvG93xWB5Qq3lCB3/fPbzPzNWCw2152O9Gk3VqRZEFgV2e1oNAj8m4CI/ICIrl+xYgXNnDkTaLpBYOLEibTrrrtqDT9k5l90oyqc6hAoJYEVDoevshY53EhE18TjcZ12t8u4ceOGJZNJDXpf3lWB5RkQGns1zDTNicz8fV2YIiJfTiQSuioSxUcEILB81BkwBQR6g4CIPENExz799NP0yiuv9IYJZXPNww47jI4//nhtz7PM7C7zL5v29UZDSklgRSKRaUR0psawx+Pxp11enhisZV0RWA0NDScEAoGhra2tj86fP19X+9olEomMIqI5zDwzFot1bIrZG/2Ea25PAAILowIEKpiAiOyiq6AUwd13302fffZZBdPoftMHDhxI559/vlvREGZGOvxuYu2qwHIEiAqe803TPLu5uXm2/m3SpElVGzdu/LOIXJImD1a3pgij0eh3rR0RfsXM18ZisZ/ptJ2TuuFmIvoKEXUpBiscDt/MzF+1NhO/NBaLTXeRNjQ0jDEMY6aI3O6uTuwmbpxeQAIQWAWEiapAoNQIiMhlRPRXFVYqsFC6T0AFlgotIvpPZkbOi24i7Y7AikajURF5gIg0v1TCNM0kM5+gCzocs1ITjXZLYHlSLAyx9vR8SkSWal4rERnIzLoV1fNd9GCNNAxDl/fuRURzmXmBiBysqbecvF0d+bW6iRunF5AABFYBYaIqECg1AiIyS0NEdGpQpwhRuk9Apwh1qpCIZjOzPgBRukGgOwJL99WMRqMXiMgvPVnSZ4iIihQVv79MyeTeLYGlzRw7duz+7e3tWrdOEbcxs25Ufb2I6N8GmaZ5anNz8/J8VhFqvWPGjBkaCASuJ6IziGgHFY3qEbPSVvyPN0N8N1Dj1AITgMAqMFBUBwKlQkBEdPm4Zq0OPPjgg7RypT1TiNJNAkOGDKEzz9QwHGonoipmNrtZJU4HARAoQQIQWCXYaTAZBApBQET0l/DMlpYWuu222wpRJepwCFxyySVUXa0zQqQrvTSzNwoIgECFEYDAqrAOR3NBwCWg23YQ0aWaWFQTjKIUjoAmHNXEo5paTIOTC1czagIBECgVAhBYpdJTsBMECkxARHST2R11axzdIgelcAR0yxzdOoeI1jDzToWrGTWBAAiUCgEIrFLpKdgJAgUkICK6kupJEaG//OUvulVOAWtHVcxMX//610nfrVVfJzLzU6ACAiBQWQQgsCqrv9FaELAJaK4eIvrusmXLqKmpCVSKQKCxsZFGjNCt6OjXzPy9IlwCVYIACPiYAASWjzsHpoFAsQiIyFtEtP+CBQto0aJFxbpMRde7//7706hRmmibFjHzARUNA40HgQokAIFVgZ2OJlc2ARHZh4gWK4Vp06bRli1bKhtIkVrft29fmjx5slv7vsz8TpEuhWpBAAR8SAACy4edApNAoJgEROTbRPTbVatW0QMPaJJrlGIROOuss2iXXXQ3IvoOM/+uWNdBvSAAAv4jAIHlvz6BRSBQVAIispCITnn22WfppZdeKuq1Kr3yI444go499ljF8Bgzn1rpPNB+EKgkAhBYldTbaGvFE9A90YjoUwVxzz330Lp16yqeSTEBDBo0iM477zz3EjswM3bTLiZw1A0CPiIAgeWjzoApIFBsAiJyMRHdvn79epo+fXqxL4f6iejCCy+kuro6ZfEVZr4DUEAABCqDAARWZfQzWgkCNgERuY+Izn711VfpqaeQmqknhsUJJ5xAhx56qF7qfmY+pyeuiWuAAAj0PgEIrN7vA1gAAj1GQEQ0J8N+Dz30EH388cc9dt1KvtDQoUPpjDN020d6m5n3r2QWaDsIVBIBCKxK6m20teIJiIjmZKjWvQd1D0KU4hPQPQl1b0IiamHmvsW/Iq4AAiDgBwIQWH7oBdgAAj1EQERuI6LJ6r16/vnn4cUqMnf1Xh199NGk75p2jJkvKfIlUT0IgIBPCEBg+aQjYAYI9AQBEWkkoluJyE7OhNJjBFYR0aXMjH2Jegw5LgQCvUsAAqt3+ePqINDjBERkmO5DSERRItq7xw2orAsuIaKYsx/hR5XVdLQWBCqbAARWZfc/Wg8CIAACIAACIFAEAhBYRYCKKkEABEAABEAABCqbAARWZfc/Wg8CIAACIAACIFAEAhBYRYCKKkEABEAABEAABCqbAARWZfc/Wg8CIAACIAACIFAEAhBYRYCKKkEABEAABEAABCqbAARWZfc/Wg8CIAACIAACIFAEAhBYRYCKKkEABEAABEAABCqbAARWZfc/Wg8CIAACIAACIFAEAhBYRYCKKkEABEAABEAABCqbAARWZfc/Wg8CIAACIAACIFAEAhBYRYCKKkEABEAABEAABCqbAARWZfc/Wg8CIAACIAACIFAEAhBYRYCKKkEABEAABEAABCqbAARWZfc/Wg8CIAACIAACIFAEAhBYRYBarCobGxuPbW9vjxuG0RSLxS4s1nXyqbexsXGIaZrziKglFApFZs2atSaf88v52EgkchYR3U9EP4rH4z/P1tZIJHIIMzeLyFO1tbUXzpgxY0s5s8m3bdFo9GoR+S0RXR2Px/+az/mlzDbf71c0Gp1ummZjIBCINDU1PZsPJxzb+wTy7e9Ui/34jOh9qr1nAQRWgdlHIpH/JaKfpan2UyJ61jCM/2lqanq9K5f145fHuSE0EdHm6urqcTNnzvysK23r6jkTJkyobW1tnUNEJxPRvFAodMasWbM2Z6qvoaFhnGEYKnqqiOjseDz+QFev3dl5+QishoaGgwzDSBDRwtWrV3/lxRdfbOus/kJ+nmXcthPR2yLyi7q6untmzJih/+/xEolEphDR70Xk0kQicVc+BvQ223xsTfPA1B8wOX+/uiuwchmzuRzTnTb78dyeanN376d+fEb4sT97yiYIrAKT9jyoHmHmZW71IrI3EZ1ARCq0JsTj8afzvTS+PNsTSxFYGy0RG43H4xheE8gAABXqSURBVE+kY3vkkUeGdtppp+lENMn53DcCK9+xUOjjM41bS9TUicgYIqoholtra2uvnDFjRmuhr4/68iPg6a9txjAEVn4ccz26pwRWrvZkOi7fZ0SmcdRdO3D+FwQgsAo8ErIN2Gg0eqGI3EpE98bj8YuJSPK5fL5fnnzqLtVjPQLreCIyiOhv8Xj8inRsw+Hwocys05l1fvNg9Tb/bON29OjRg0OhkHr9jjdN8+zm5ubZvW1vpV8fAqtnRwAEVs/yLperQWAVuCezPahcgcTMr1dVVY19+OGHN+jlx48f36+tre1yIvoWEQ3XeCYiesEwjCne6cRMAquxsXGEaZo/cTwz/R0v2V3JZPKH8+bN+9xtovvr1jCM80RkAhFNJiI9frl1zjfj8fhMrzCpr68fEAwGf0xEKgZ3JKJNRDTNW++4ceOGJZNJ9Rgtd9vkuRn9hJmXiojGH2m79PypoVDoWu803qRJk6o2bNhwDRF927nOSiL6PxEZSETfyBZP4hFY2o4kMw8hotNjsdi7qV0bjUavF5HvENHj1mt06hRhrhy13jTHrhGRP1RVVd3gti0fDun6Np/znbZyNBo9zTTNXzDzUc7fnjEM44rOpqU7+yUbDofPZuZ7iejOeDw+2TOWVbC+SETfJ6LVInJyIpFYkWZMbzd23P7JkaU79b6Nx6axsfFg0zR/Q0SnElG1M5b/UFtb+yfX05blh8l2vETkdcMwvhuLxea63wVPW2PMPE1Efk9E+xNRq4g8lEwmr5w/f/7adLeShoaGnQ3DeNT6bn/GzNFYLLZejwuHw4M05s6Kz2uvrq4Ou1Pr0WhUPYYxIhpomuZpVVVVIe/3q7W1Vb2JKnZTi80l3+94aiW5CIl0x2Q6z/P9HB4MBk+aPXv2R+6xIvJTa9xsZeb/cr73Gr/5u9ra2t9v2LDhUBG50TuOA4HAZXPmzFnktTlN/68QkZu830OvDUR0ATN/W0TGOj+ytL7LOptR6KTNOd3nMtxPZ7S3t/9w7ty5H2u70t1P9e+53iNzHaue9qQdRwV+LFZsdRBYBe76LA8qvZl/TUT+bN1MborH49/0iKu/E5GKHhUqd1uvL6n4YeakPsvj8fjzzkN9uyD3sWPH7t/e3q4ehV30AWia5lPMPF6/q0S0oKqqaqIr5PTmKyLnOEJnrQZUM3MtETWISJtXyEycOHFgS0vLg05s01PW+3y92YlIlIheMwyjsampaWUnAms1EQWZ+RHTNDdZ76dYAm2PlKBvjkQiN1oP5yutNr8vIo8ZhhG0bGtQ8SciW3MUWAFm/qclym6wHrJfjcfj07xdGw6Hd1U7iGg9Mz8uIirmOh7W+XBsaGgYaRhG3Joy293y6mjc1MvKkIiOI6JZoVDoAhVZnptYpxw6EVidnq9tjUajOoa03SuZ+U7rATVYx5UjFLJOS3cmsFLt89zIderQVHFFRMsMwzi7f//+6zZu3PhnEfmKjmlmVmFyojN2Hq+urj7TFRR5sNxOYEUiEfVaPux44u8hok+cHxkHEtHfV69ePUVj2TIILB1337XGp4p/tV3jujS+TKePd2fmH8disV8oO/d8ZczM6iXVNq0SkWOISK91++rVqy/LEDen17lDx4dpmqObm5vf8H6X9d/e8e3Ei823wgma1cs9bty4oV6B1dLSMtAwDGU5kZm1b1XsPW+a5pPNzc3L8/mOp7v19aTAUoFKRB97vvNhItpBRBLMrGzfYuYlnvCKd5LJZHjevHkfqO2RSGSUiDzIzNpvt4vIO9bxXyaiE7397xFYRxPRFhHRcfqyiOxKRGOY+T2931g/HN7P9DjoRGB1+v303k/1+2BNuz/p+U50tCuDwMr5HpnrWB08ePCQbOOowI/Fiq0OAqvAXZ8lBktF03HMPL9Pnz7nug+YcDgcYeaHiOg279SWG4wtIrckEgkN8FWvyXYCKxwO38zMX02ZutEv5FTrgXeJiJyRSCRUDOgDWAXWBXozCoVCU1xPSzgcvoSZVeT9Lh6P/49z89IH2nXeB40+XyKRiHrZdDXXd+Lx+B86EViLDcMY39TUtNixf1/TNFXkrNQbWiKRWBeJRE4iIv3F/lpbW9sE1xPgPnhFZOccBdZwwzAmmaZ5JxF9mBrsHg6HL1Lvg9rteO10IUKHwMqVoxPH9TcVLsw8ORaL6YNdf2EGNm7ceJMGYbt94bkpd8qhE4HV6fmelXJLvIsNGhoaTmDmOdbNfO7q1asvzBQ835nA8iwOuDvFg5UUkbMSiYR6Be3irPi7gZmvi8ViylmnwvUHxo9E5FoRmZxIJO7Mk2U6gaX9qX0+sbm5WT1O5DzI9AfHPq6gycDWXbX5YVtb29j58+ev8pyvPyzUA2jH83nE5DZtHT9+/I5tbW06doeKyKmJRGJJBtGinuLbROS8RCKhXkAVB9qea51pbfu7pH/3eArtHwmZPBrZpghz/Y77QGAt8IptzxS+evc6BK6OnXA4/EtmVkF8iXKZNGlSX8vLpf10pCXi6xOJxKueH6x6Pz3E7X+PwDpRx2RNTc31zmKN7ertosDK5fupMwZq7w3xeFzvQd7vxHUicnUikbgpw/0053tkvmO1s+99gR+PFVcdBFaBuzzLaiy9Ugsz/7ympuY37vSF3ii2bNkyyDCM9a6nSQ+sr6/fPRQKqadlUW1t7Zm6bD/dg2Ls2LE7JJPJ6rq6urXe4ONwOHwuM9/jfnFdgZVuCXdqvZ7pC/Ugna5TPi6mhoYGFTILLVf7YrVLbc8yRbhNeoIM0wXug9O+cXq7I5eA3dQ629vbp4jIN7zB7s501UPMvK9OH4rI+c5KT68HKyeO4XB4b2bW9r+VKuI8vx7vVlGcz7RJJwIrV456o7bFi8tRRcyOO+54r2EYR7S1tZ3s/vpPHfbZbrSeX9+nuPVnmnZz+4OZR6RO1brsROTxRCJxfjgc3isPltsJLOcHw0SvwNJ2pX4nMrC1f0Ck8tLzU3/cZIt9zGWMul4pEblfx4VHHOj9N0hEbe533BH6Z7vioCsCK5fveA5C4iVmtkVLahERu2+9nuh8xnoOx+6VKljTnKOCfUdmDvTv33+1d3VrJBLRcInvuz8u09133Dbl4rFzBPF2KVdyaMd206LqcfQILP1hts39P4PAyvkeme9YhcAqsABIqQ4Cq8B8Mw1Y/bXb2tqqsTHqLfqJO/3giKkBoVDoKhH5qvVLV29eOg3hlsfd2KZMX55oNHqANZWmMTAaV7BDSpM6Hs6ZHgap9aYTd5kwdeLB6lQYZHtA5fLwSr15trW16U1X44Ludz2CHi/ZdP1bJBL5YarAcgRopxydaam4iEx3PYs5PKw65dBdgeWKDSL6JRGlelJ0bB2YzROYZRVhHxXZRKSxbXeHQqGvqecz01j0jIetIvJry+vgzec1SEWN5f1bpGO6tbX1IMurmyvLdAIrKiKaZkOnmmaIyH11dXULU3OIpbPV4VXvnbZz+9Ez/t8zTXNcMBg8KFP+uTzHaD/13IrIUMMwdBpQPTL6ff2OCoo+ffqsclKOkPud70WBlcudsWNcd1FsdPq96EQIcUNDw/GGYfzICWXQOExvsX9A+UFgefJb7WeJ08dERH8Exb0/XtXwdP2dzz0SAiuXYdtzx0BgFZh1J6sId9L4AieA9VSNmfB4B3T6cJppmveHQqFFra2tOkeuLuX3swksTxyKBtxqPIbmglqTTCYjGofg/ZWZq8DK9iVNxeU3gbVixYpPXI+N60GJRCL/R0S6stCe8knXR7lyzPUXb6Zfvfr3dDf87ggs9X56coGlHdEi8lmOAiv1fDsPFhH9IRQK3e1OK2caI54pCl2gkKnYPxo8Adu5JGLNNchd7X3IYnJNU1OTnSYl1dZsD9x0D7lkMnlAdwSWMxZ0DH5FBZ1hGDr9+Gv9dzAY7K95rqz+0an3px2Pnv4QsKfqe1FgZeyTQgW5pybgzVcIeWIO39XYS433q6qq2tDW1na1M53oG4GlfZkmyF3//DYzf9NdVAGBVeAHci9XB4FV4A7oxOWqc/4axB52H3bhcPgqZtYg72vcOIxMN9bUB0WmOIRMD/dcBVYpe7B0lZI33kpE/ukEt3fEZaX2UT4cferB+ljHlfVw1hWEHYHU+QztfKcKMgmsfMZOnizTCiy3jc4qq/2s4PMrdNpPf5i4AdG97cFSG91YSxG5nJnVIzhCRaZhGIGWlhb90bWYme8XkbtF5Ew3bhIC64seThV1ntWZRmoYQ+pYzle4pfvedFdUptSp05vDdGqbmXXmYZCIfDmRSNwPgZXPXcv/x0JgFbiPsj2oGhoa+lu/XjUA9wD3QRiJRDTu6Ey9h3iXCnseVMsyebCclXEaXLzKuwTcuaHbMVhd8WD1ZAxWNBr9rmYJTxcLk+f0S0e8g3fFoIjcxcy/dTKA27FJqX2UD0cfx2Cph0SXn28Tg5Xr8C6UwHLHDjPvlCldhmtTniy3EVhOXF29iGxes2bNQm/wvuOx/G93EUNvx2Bpez2xi2/p91+TtrrbJzn2jhWRF6xFMCebpml7t+HBmv2RO1bSCKwjDcPQraXmajyfN72ME4OlCwh848HSxSaBQGBoa2vro96UHroSkoh0EcpM3f4sg8DK+R6JKcJc73g9cxwEVoE5dzJFONGZe3/LzX3jCIxfMfO17oor5+Fxs04paM6mTALLFWwicpjmdWlubtZ0Cjoloqv1ZllLzzWoO+8YLI8I2W4VYTQa/YGIaN6Xa2Kx2I3dnSL0rBz6V8rqNzsVQj6rCN08O2q/J+eVbjmz3PsrN7WP8uGYZeVblZOa4HxmPisWi8XyiUvpzhSheu08U3PLksnkBE8wu/5avsia4htQU1Nzc6atbgolsFIE7I21tbXfcRdfjBo1qqa6uloffA/oj4k8WW4jsDwejD6BQKBhzpw57zlfZV3pqqtcNe7MXkFbqFWE6fYAzeVHgNrlLjZg5om6rZTGS8bj8QUOLzfdQEgFw5o1a851BWNnHizvykRn3KfdizDXaf9cpsDTHdPQ0GALHmsG/CXv4g/P1PvG1DxY3Zki9Pwo0jQXHf0fDodPZmaNy9O8fb4RWO4qZWa+NBaL6W4SdmloaBhjGMZMEbldYzrT9Xc+98iuCqzUcVTgx2LFVgeBVeCuz5Kmwc654iQRvdjdA88RQ5q6QIOIn7JyBy3VfFGaZJOZNXHi89lisDwpFjbqUnwreZ8GyGtOJk3suHNXBVa2PFg65eammuiuwHKW76to06SDH6TkwRpoJQbdmGuaBq/A8tyUNOj9F7FYTAPb7ZJOTOTDMUvuJs3dM83dTqYnBZaTQsPN66T7QWpeoA+Y+VwnPcjtNTU1l2fa5qaQAkvHztatW+91tth5U0T+xszDnBxTQ7zpLfJgmS7I3c37tUkTfhqGsdhJIKlbUi10c8BleuhEIhFdbfprTQKaSx6s7ggsx6vshgO8pUlEm5ubNW+XPmTdZKS6yMJeru+O1UwCy5Pexc4jFQgEbmxqanoh1zCATLe9rgos/VFoLVq4j5k1l9UzzPwvEdnFWW2o97H3CymwUlI3aN63R0REF1Ho9KsmV1YPqm8Elmec72Xl6ZrLzAusVaUHa55pZ5GGne8wUx4s54dtp/fIfAVWpnFU4MdixVYHgVXgrs+SpkEFz+PpNnt2klxqbiVNVNmmeYuISLOO698GuVMGGb486qG4QER09ZhmS7czilu/lF/RlVWOt8Deliffm2+aoMztspUXQGC5WYo10agG9qrQtDO5696NmuOmKwLLs+/gad48OZkEliP0cuLoeAlTs+cvtxLD/m9NTc1010vUwwJLzUrNTK7f72W6atVrV7ohX0iBpfXnujtBHizTxmBFo9FTnbF/uJPJXVOK3J1MJn/q7mKQ5aGTjtci7cdYLKa5lOytrPJ9aGW6paSm8fAepx4OIjo/dax3ktn7evXUWfeKkJOqYna+3/FUW7sqsLSeMWPGDA0Gg3/0ZEl/R0Sut3auONvKAXVogQVWuuzm9nfQumbIu8DHLzFYyicQCGifneGsHt3umdBJf3d6j8x3rDqxi9uNowI/Fiu2Ogisiu163zfcXhDAzGOs7PQNzc3Nuh0LCgiAAAiAwBcEcI/0+UiAwPJ5B5W7ec4vqF9acWQzvdnAPbEb73n3ait3HmgfCIAACHgJ4B5ZuuMBAqt0+64sLHdc4prv6whPbMKhmi5KG6h7J7pL1suiwWgECIAACORBAPfIPGD57FAILJ91SCWa44nX0XgSzWSvmbkXGobx301NTa9XIhO0GQRAAARcArhHluZYgMAqzX6D1SAAAiAAAiAAAj4mAIHl486BaSAAAiAAAiAAAqVJAAKrNPsNVoMACIAACIAACPiYAASWjzsHpoEACIAACIAACJQmAQis0uw3WA0CIAACIAACIOBjAhBYPu4cmAYCIAACIAACIFCaBCCwSrPfYDUIgAAIgAAIgICPCUBg+bhzYBoIgAAIgAAIgEBpEoDAKs1+g9UgAAIgAAIgAAI+JgCB5ePOgWkgAAIgAAIgAAKlSQACqzT7DVaDAAiAAAiAAAj4mAAElo87B6aBAAiAAAiAAAiUJgEIrNLsN1gNAiAAAiAAAiDgYwIQWD7uHJgGAiAAAiAAAiBQmgQgsEqz32A1CIAACIAACICAjwlAYPm4c2AaCIAACIAACIBAaRKAwCrNfoPVIAACIAACIAACPiYAgeXjzoFpIAACIAACIAACpUkAAqs0+w1WgwAIgAAIgAAI+JgABJaPOwemgQAIgAAIgAAIlCYBCKzS7DdYDQIgAAIgAAIg4GMCEFg+7hyYBgIgAAIgAAIgUJoEILBKs99gNQiAAAiAAAiAgI8JQGD5uHNgGgiAAAiAAAiAQGkSgMAqzX6D1SAAAiAAAiAAAj4mAIHl486BaSAAAiAAAiAAAqVJAAKrNPsNVoMACIAACIAACPiYAASWjzsHpoEACIAACIAACJQmAQis0uw3WA0CIAACIAACIOBjAhBYPu4cmAYCIAACIAACIFCaBCCwSrPfYDUIgAAIgAAIgICPCUBg+bhzYBoIgAAIgAAIgEBpEoDAKs1+g9UgAAIgAAIgAAI+JgCB5ePOgWkgAAIgAAIgAAKlSQACqzT7DVaDAAiAAAiAAAj4mAAElo87B6aBAAiAAAiAAAiUJgEIrNLsN1gNAiAAAiAAAiDgYwIQWD7uHJgGAiAAAiAAAiBQmgQgsEqz32A1CIAACIAACICAjwlAYPm4c2AaCIAACIAACIBAaRKAwCrNfoPVIAACIAACIAACPiYAgeXjzoFpIAACIAACIAACpUkAAqs0+w1WgwAIgAAIgAAI+JgABJaPOwemgQAIgAAIgAAIlCYBCKzS7DdYDQIgAAIgAAIg4GMCEFg+7hyYBgIgAAIgAAIgUJoEILBKs99gNQiAAAiAAAiAgI8JQGD5uHNgGgiAAAiAAAiAQGkSgMAqzX6D1SAAAiAAAiAAAj4m8P8B/D66aI35lxk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450147" y="1237297"/>
            <a:ext cx="7291705" cy="4383405"/>
          </a:xfrm>
          <a:prstGeom prst="rect">
            <a:avLst/>
          </a:prstGeom>
          <a:noFill/>
        </p:spPr>
      </p:pic>
    </p:spTree>
    <p:extLst>
      <p:ext uri="{BB962C8B-B14F-4D97-AF65-F5344CB8AC3E}">
        <p14:creationId xmlns:p14="http://schemas.microsoft.com/office/powerpoint/2010/main" val="5230263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5645</TotalTime>
  <Words>4179</Words>
  <Application>Microsoft Office PowerPoint</Application>
  <PresentationFormat>Widescreen</PresentationFormat>
  <Paragraphs>317</Paragraphs>
  <Slides>39</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Arial Black</vt:lpstr>
      <vt:lpstr>Calibri</vt:lpstr>
      <vt:lpstr>Calibri Light</vt:lpstr>
      <vt:lpstr>Inter</vt:lpstr>
      <vt:lpstr>Office Theme</vt:lpstr>
      <vt:lpstr>Foundations of Data Science</vt:lpstr>
      <vt:lpstr>PowerPoint Presentation</vt:lpstr>
      <vt:lpstr>Individual work</vt:lpstr>
      <vt:lpstr>PowerPoint Presentation</vt:lpstr>
      <vt:lpstr>Data Science</vt:lpstr>
      <vt:lpstr>The Complete Data Science Roadmap</vt:lpstr>
      <vt:lpstr>Data science process</vt:lpstr>
      <vt:lpstr>Descriptive Analyses</vt:lpstr>
      <vt:lpstr>PowerPoint Presentation</vt:lpstr>
      <vt:lpstr>Steps in Descriptive Statistics</vt:lpstr>
      <vt:lpstr>Visualizing Your Data</vt:lpstr>
      <vt:lpstr>PowerPoint Presentation</vt:lpstr>
      <vt:lpstr>Common Univariate Descriptive Statistics</vt:lpstr>
      <vt:lpstr>Measures of Variability</vt:lpstr>
      <vt:lpstr>Analyzing Associations</vt:lpstr>
      <vt:lpstr>Data Preparation and Management in Finance</vt:lpstr>
      <vt:lpstr>Data modelling</vt:lpstr>
      <vt:lpstr>Statistical Methods and Financial Econometrics</vt:lpstr>
      <vt:lpstr>Machine Learning - SL (1)</vt:lpstr>
      <vt:lpstr>Machine Learning - SL (2)</vt:lpstr>
      <vt:lpstr>Machine Learning - SL (3)</vt:lpstr>
      <vt:lpstr>Machine Learning - SL (4)</vt:lpstr>
      <vt:lpstr>PowerPoint Presentation</vt:lpstr>
      <vt:lpstr>Neural Networks &amp; Deep Learning</vt:lpstr>
      <vt:lpstr> What is Reinforcement Learning (RL)?  </vt:lpstr>
      <vt:lpstr>The "AI Paradox" </vt:lpstr>
      <vt:lpstr>The rise of black-box AI vs. the need for Explainability (XAI)   Interpretability vs. Performance</vt:lpstr>
      <vt:lpstr>Data Science 2.0 –                        From predictive analytics to  Causal AI &amp; Green AI</vt:lpstr>
      <vt:lpstr>Data Science 2.0 –                        From predictive analytics to  Causal AI &amp; Green AI</vt:lpstr>
      <vt:lpstr>Challenge: Can AI truly "think," or is it just pattern recognition at scale?</vt:lpstr>
      <vt:lpstr>The Core Foundations: A New Lens on Data Science</vt:lpstr>
      <vt:lpstr>The Real-World Impact of Data Science</vt:lpstr>
      <vt:lpstr>Future-Proofing Your Research: The Data Scientist 2030</vt:lpstr>
      <vt:lpstr>PowerPoint Presentation</vt:lpstr>
      <vt:lpstr>Thanks!</vt:lpstr>
      <vt:lpstr>References</vt:lpstr>
      <vt:lpstr>Readings that shaped and inspired the development of the course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Foundations of Data Science</dc:title>
  <dc:creator>user</dc:creator>
  <cp:lastModifiedBy>Codruta Mare</cp:lastModifiedBy>
  <cp:revision>82</cp:revision>
  <dcterms:created xsi:type="dcterms:W3CDTF">2025-03-29T07:43:34Z</dcterms:created>
  <dcterms:modified xsi:type="dcterms:W3CDTF">2025-04-30T06:29:57Z</dcterms:modified>
</cp:coreProperties>
</file>